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Ubuntu"/>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hcrLkJC67h8X/K6zoEfp6wsxjNjg=="/>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Taylor Parish"/>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Ubuntu-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Ubuntu-italic.fntdata"/><Relationship Id="rId10" Type="http://schemas.openxmlformats.org/officeDocument/2006/relationships/slide" Target="slides/slide5.xml"/><Relationship Id="rId32" Type="http://schemas.openxmlformats.org/officeDocument/2006/relationships/font" Target="fonts/Ubuntu-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Ubuntu-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01-17T19:29:26.409">
    <p:pos x="6000" y="0"/>
    <p:text>are we changing this link?</p:text>
    <p:extLst>
      <p:ext uri="{C676402C-5697-4E1C-873F-D02D1690AC5C}">
        <p15:threadingInfo timeZoneBias="0"/>
      </p:ext>
      <p:ext uri="http://customooxmlschemas.google.com/">
        <go:slidesCustomData xmlns:go="http://customooxmlschemas.google.com/" commentPostId="AAABEecnJsM"/>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 name="Google Shape;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 name="Google Shape;3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 name="Google Shape;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 name="Google Shape;4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 name="Google Shape;5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 name="Google Shape;5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7"/>
          <p:cNvSpPr txBox="1"/>
          <p:nvPr>
            <p:ph idx="1" type="subTitle"/>
          </p:nvPr>
        </p:nvSpPr>
        <p:spPr>
          <a:xfrm>
            <a:off x="685800" y="2840053"/>
            <a:ext cx="7772400" cy="784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2"/>
              </a:buClr>
              <a:buSzPts val="3000"/>
              <a:buNone/>
              <a:defRPr>
                <a:solidFill>
                  <a:schemeClr val="dk2"/>
                </a:solidFill>
              </a:defRPr>
            </a:lvl1pPr>
            <a:lvl2pPr lvl="1" algn="ctr">
              <a:lnSpc>
                <a:spcPct val="100000"/>
              </a:lnSpc>
              <a:spcBef>
                <a:spcPts val="0"/>
              </a:spcBef>
              <a:spcAft>
                <a:spcPts val="0"/>
              </a:spcAft>
              <a:buClr>
                <a:schemeClr val="dk2"/>
              </a:buClr>
              <a:buSzPts val="3000"/>
              <a:buNone/>
              <a:defRPr sz="3000">
                <a:solidFill>
                  <a:schemeClr val="dk2"/>
                </a:solidFill>
              </a:defRPr>
            </a:lvl2pPr>
            <a:lvl3pPr lvl="2" algn="ctr">
              <a:lnSpc>
                <a:spcPct val="100000"/>
              </a:lnSpc>
              <a:spcBef>
                <a:spcPts val="0"/>
              </a:spcBef>
              <a:spcAft>
                <a:spcPts val="0"/>
              </a:spcAft>
              <a:buClr>
                <a:schemeClr val="dk2"/>
              </a:buClr>
              <a:buSzPts val="3000"/>
              <a:buNone/>
              <a:defRPr sz="3000">
                <a:solidFill>
                  <a:schemeClr val="dk2"/>
                </a:solidFill>
              </a:defRPr>
            </a:lvl3pPr>
            <a:lvl4pPr lvl="3" algn="ctr">
              <a:lnSpc>
                <a:spcPct val="100000"/>
              </a:lnSpc>
              <a:spcBef>
                <a:spcPts val="0"/>
              </a:spcBef>
              <a:spcAft>
                <a:spcPts val="0"/>
              </a:spcAft>
              <a:buClr>
                <a:schemeClr val="dk2"/>
              </a:buClr>
              <a:buSzPts val="3000"/>
              <a:buNone/>
              <a:defRPr sz="3000">
                <a:solidFill>
                  <a:schemeClr val="dk2"/>
                </a:solidFill>
              </a:defRPr>
            </a:lvl4pPr>
            <a:lvl5pPr lvl="4" algn="ctr">
              <a:lnSpc>
                <a:spcPct val="100000"/>
              </a:lnSpc>
              <a:spcBef>
                <a:spcPts val="0"/>
              </a:spcBef>
              <a:spcAft>
                <a:spcPts val="0"/>
              </a:spcAft>
              <a:buClr>
                <a:schemeClr val="dk2"/>
              </a:buClr>
              <a:buSzPts val="3000"/>
              <a:buNone/>
              <a:defRPr sz="3000">
                <a:solidFill>
                  <a:schemeClr val="dk2"/>
                </a:solidFill>
              </a:defRPr>
            </a:lvl5pPr>
            <a:lvl6pPr lvl="5" algn="ctr">
              <a:lnSpc>
                <a:spcPct val="100000"/>
              </a:lnSpc>
              <a:spcBef>
                <a:spcPts val="0"/>
              </a:spcBef>
              <a:spcAft>
                <a:spcPts val="0"/>
              </a:spcAft>
              <a:buClr>
                <a:schemeClr val="dk2"/>
              </a:buClr>
              <a:buSzPts val="3000"/>
              <a:buNone/>
              <a:defRPr sz="3000">
                <a:solidFill>
                  <a:schemeClr val="dk2"/>
                </a:solidFill>
              </a:defRPr>
            </a:lvl6pPr>
            <a:lvl7pPr lvl="6" algn="ctr">
              <a:lnSpc>
                <a:spcPct val="100000"/>
              </a:lnSpc>
              <a:spcBef>
                <a:spcPts val="0"/>
              </a:spcBef>
              <a:spcAft>
                <a:spcPts val="0"/>
              </a:spcAft>
              <a:buClr>
                <a:schemeClr val="dk2"/>
              </a:buClr>
              <a:buSzPts val="3000"/>
              <a:buNone/>
              <a:defRPr sz="3000">
                <a:solidFill>
                  <a:schemeClr val="dk2"/>
                </a:solidFill>
              </a:defRPr>
            </a:lvl7pPr>
            <a:lvl8pPr lvl="7" algn="ctr">
              <a:lnSpc>
                <a:spcPct val="100000"/>
              </a:lnSpc>
              <a:spcBef>
                <a:spcPts val="0"/>
              </a:spcBef>
              <a:spcAft>
                <a:spcPts val="0"/>
              </a:spcAft>
              <a:buClr>
                <a:schemeClr val="dk2"/>
              </a:buClr>
              <a:buSzPts val="3000"/>
              <a:buNone/>
              <a:defRPr sz="3000">
                <a:solidFill>
                  <a:schemeClr val="dk2"/>
                </a:solidFill>
              </a:defRPr>
            </a:lvl8pPr>
            <a:lvl9pPr lvl="8" algn="ctr">
              <a:lnSpc>
                <a:spcPct val="100000"/>
              </a:lnSpc>
              <a:spcBef>
                <a:spcPts val="0"/>
              </a:spcBef>
              <a:spcAft>
                <a:spcPts val="0"/>
              </a:spcAft>
              <a:buClr>
                <a:schemeClr val="dk2"/>
              </a:buClr>
              <a:buSzPts val="3000"/>
              <a:buNone/>
              <a:defRPr sz="3000">
                <a:solidFill>
                  <a:schemeClr val="dk2"/>
                </a:solidFill>
              </a:defRPr>
            </a:lvl9pPr>
          </a:lstStyle>
          <a:p/>
        </p:txBody>
      </p:sp>
      <p:sp>
        <p:nvSpPr>
          <p:cNvPr id="11" name="Google Shape;11;p27"/>
          <p:cNvSpPr txBox="1"/>
          <p:nvPr>
            <p:ph type="ctrTitle"/>
          </p:nvPr>
        </p:nvSpPr>
        <p:spPr>
          <a:xfrm>
            <a:off x="685800" y="1583342"/>
            <a:ext cx="7772400" cy="1159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2" name="Google Shape;12;p27"/>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28"/>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15" name="Google Shape;15;p28"/>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419100" lvl="0" marL="457200" algn="l">
              <a:lnSpc>
                <a:spcPct val="100000"/>
              </a:lnSpc>
              <a:spcBef>
                <a:spcPts val="600"/>
              </a:spcBef>
              <a:spcAft>
                <a:spcPts val="0"/>
              </a:spcAft>
              <a:buSzPts val="3000"/>
              <a:buChar char="●"/>
              <a:defRPr/>
            </a:lvl1pPr>
            <a:lvl2pPr indent="-381000" lvl="1" marL="914400" algn="l">
              <a:lnSpc>
                <a:spcPct val="100000"/>
              </a:lnSpc>
              <a:spcBef>
                <a:spcPts val="0"/>
              </a:spcBef>
              <a:spcAft>
                <a:spcPts val="0"/>
              </a:spcAft>
              <a:buSzPts val="2400"/>
              <a:buChar char="○"/>
              <a:defRPr/>
            </a:lvl2pPr>
            <a:lvl3pPr indent="-381000" lvl="2" marL="1371600" algn="l">
              <a:lnSpc>
                <a:spcPct val="100000"/>
              </a:lnSpc>
              <a:spcBef>
                <a:spcPts val="0"/>
              </a:spcBef>
              <a:spcAft>
                <a:spcPts val="0"/>
              </a:spcAft>
              <a:buSzPts val="24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16" name="Google Shape;16;p28"/>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29"/>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19" name="Google Shape;19;p29"/>
          <p:cNvSpPr txBox="1"/>
          <p:nvPr>
            <p:ph idx="1" type="body"/>
          </p:nvPr>
        </p:nvSpPr>
        <p:spPr>
          <a:xfrm>
            <a:off x="457200" y="1200150"/>
            <a:ext cx="3994500" cy="3725700"/>
          </a:xfrm>
          <a:prstGeom prst="rect">
            <a:avLst/>
          </a:prstGeom>
          <a:noFill/>
          <a:ln>
            <a:noFill/>
          </a:ln>
        </p:spPr>
        <p:txBody>
          <a:bodyPr anchorCtr="0" anchor="t" bIns="91425" lIns="91425" spcFirstLastPara="1" rIns="91425" wrap="square" tIns="91425">
            <a:noAutofit/>
          </a:bodyPr>
          <a:lstStyle>
            <a:lvl1pPr indent="-419100" lvl="0" marL="457200" algn="l">
              <a:lnSpc>
                <a:spcPct val="100000"/>
              </a:lnSpc>
              <a:spcBef>
                <a:spcPts val="600"/>
              </a:spcBef>
              <a:spcAft>
                <a:spcPts val="0"/>
              </a:spcAft>
              <a:buSzPts val="3000"/>
              <a:buChar char="●"/>
              <a:defRPr/>
            </a:lvl1pPr>
            <a:lvl2pPr indent="-381000" lvl="1" marL="914400" algn="l">
              <a:lnSpc>
                <a:spcPct val="100000"/>
              </a:lnSpc>
              <a:spcBef>
                <a:spcPts val="0"/>
              </a:spcBef>
              <a:spcAft>
                <a:spcPts val="0"/>
              </a:spcAft>
              <a:buSzPts val="2400"/>
              <a:buChar char="○"/>
              <a:defRPr/>
            </a:lvl2pPr>
            <a:lvl3pPr indent="-381000" lvl="2" marL="1371600" algn="l">
              <a:lnSpc>
                <a:spcPct val="100000"/>
              </a:lnSpc>
              <a:spcBef>
                <a:spcPts val="0"/>
              </a:spcBef>
              <a:spcAft>
                <a:spcPts val="0"/>
              </a:spcAft>
              <a:buSzPts val="24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20" name="Google Shape;20;p29"/>
          <p:cNvSpPr txBox="1"/>
          <p:nvPr>
            <p:ph idx="2" type="body"/>
          </p:nvPr>
        </p:nvSpPr>
        <p:spPr>
          <a:xfrm>
            <a:off x="4692274" y="1200150"/>
            <a:ext cx="3994500" cy="3725700"/>
          </a:xfrm>
          <a:prstGeom prst="rect">
            <a:avLst/>
          </a:prstGeom>
          <a:noFill/>
          <a:ln>
            <a:noFill/>
          </a:ln>
        </p:spPr>
        <p:txBody>
          <a:bodyPr anchorCtr="0" anchor="t" bIns="91425" lIns="91425" spcFirstLastPara="1" rIns="91425" wrap="square" tIns="91425">
            <a:noAutofit/>
          </a:bodyPr>
          <a:lstStyle>
            <a:lvl1pPr indent="-419100" lvl="0" marL="457200" algn="l">
              <a:lnSpc>
                <a:spcPct val="100000"/>
              </a:lnSpc>
              <a:spcBef>
                <a:spcPts val="600"/>
              </a:spcBef>
              <a:spcAft>
                <a:spcPts val="0"/>
              </a:spcAft>
              <a:buSzPts val="3000"/>
              <a:buChar char="●"/>
              <a:defRPr/>
            </a:lvl1pPr>
            <a:lvl2pPr indent="-381000" lvl="1" marL="914400" algn="l">
              <a:lnSpc>
                <a:spcPct val="100000"/>
              </a:lnSpc>
              <a:spcBef>
                <a:spcPts val="0"/>
              </a:spcBef>
              <a:spcAft>
                <a:spcPts val="0"/>
              </a:spcAft>
              <a:buSzPts val="2400"/>
              <a:buChar char="○"/>
              <a:defRPr/>
            </a:lvl2pPr>
            <a:lvl3pPr indent="-381000" lvl="2" marL="1371600" algn="l">
              <a:lnSpc>
                <a:spcPct val="100000"/>
              </a:lnSpc>
              <a:spcBef>
                <a:spcPts val="0"/>
              </a:spcBef>
              <a:spcAft>
                <a:spcPts val="0"/>
              </a:spcAft>
              <a:buSzPts val="24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21" name="Google Shape;21;p29"/>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30"/>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4" name="Google Shape;24;p30"/>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31"/>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0"/>
              </a:spcBef>
              <a:spcAft>
                <a:spcPts val="0"/>
              </a:spcAft>
              <a:buClr>
                <a:schemeClr val="dk1"/>
              </a:buClr>
              <a:buSzPts val="1800"/>
              <a:buNone/>
              <a:defRPr sz="1800">
                <a:solidFill>
                  <a:schemeClr val="dk1"/>
                </a:solidFill>
              </a:defRPr>
            </a:lvl1pPr>
          </a:lstStyle>
          <a:p/>
        </p:txBody>
      </p:sp>
      <p:sp>
        <p:nvSpPr>
          <p:cNvPr id="27" name="Google Shape;27;p31"/>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32"/>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ight-gradient">
    <p:bg>
      <p:bgPr>
        <a:gradFill>
          <a:gsLst>
            <a:gs pos="0">
              <a:schemeClr val="lt1"/>
            </a:gs>
            <a:gs pos="30000">
              <a:schemeClr val="lt1"/>
            </a:gs>
            <a:gs pos="100000">
              <a:schemeClr val="lt2"/>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9pPr>
          </a:lstStyle>
          <a:p/>
        </p:txBody>
      </p:sp>
      <p:sp>
        <p:nvSpPr>
          <p:cNvPr id="7" name="Google Shape;7;p26"/>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419100" lvl="0" marL="457200" marR="0" rtl="0" algn="l">
              <a:lnSpc>
                <a:spcPct val="100000"/>
              </a:lnSpc>
              <a:spcBef>
                <a:spcPts val="600"/>
              </a:spcBef>
              <a:spcAft>
                <a:spcPts val="0"/>
              </a:spcAft>
              <a:buClr>
                <a:srgbClr val="000000"/>
              </a:buClr>
              <a:buSzPts val="3000"/>
              <a:buFont typeface="Arial"/>
              <a:buChar char="●"/>
              <a:defRPr b="0" i="0" sz="3000" u="none" cap="none" strike="noStrike">
                <a:solidFill>
                  <a:srgbClr val="000000"/>
                </a:solidFill>
                <a:latin typeface="Arial"/>
                <a:ea typeface="Arial"/>
                <a:cs typeface="Arial"/>
                <a:sym typeface="Arial"/>
              </a:defRPr>
            </a:lvl1pPr>
            <a:lvl2pPr indent="-381000" lvl="1" marL="914400"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2pPr>
            <a:lvl3pPr indent="-381000" lvl="2" marL="1371600"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3pPr>
            <a:lvl4pPr indent="-342900" lvl="3" marL="1828800" marR="0" rtl="0" algn="l">
              <a:lnSpc>
                <a:spcPct val="100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4pPr>
            <a:lvl5pPr indent="-342900" lvl="4" marL="2286000" marR="0" rtl="0" algn="l">
              <a:lnSpc>
                <a:spcPct val="100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5pPr>
            <a:lvl6pPr indent="-342900" lvl="5" marL="2743200" marR="0" rtl="0" algn="l">
              <a:lnSpc>
                <a:spcPct val="100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6pPr>
            <a:lvl7pPr indent="-342900" lvl="6" marL="3200400" marR="0" rtl="0" algn="l">
              <a:lnSpc>
                <a:spcPct val="100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7pPr>
            <a:lvl8pPr indent="-342900" lvl="7" marL="3657600" marR="0" rtl="0" algn="l">
              <a:lnSpc>
                <a:spcPct val="100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8pPr>
            <a:lvl9pPr indent="-342900" lvl="8" marL="4114800" marR="0" rtl="0" algn="l">
              <a:lnSpc>
                <a:spcPct val="100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9pPr>
          </a:lstStyle>
          <a:p/>
        </p:txBody>
      </p:sp>
      <p:sp>
        <p:nvSpPr>
          <p:cNvPr id="8" name="Google Shape;8;p26"/>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image" Target="../media/image6.jpg"/><Relationship Id="rId5" Type="http://schemas.openxmlformats.org/officeDocument/2006/relationships/hyperlink" Target="http://tigerrockevents.com/summit/wp-content/uploads/2015/01/TigerRockSocialMedia2015.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hyperlink" Target="https://www.youtube.com/playlist?list=PLAPU8nlfZkgivEl3JtaieIhGOEkHOlytH" TargetMode="External"/><Relationship Id="rId5" Type="http://schemas.openxmlformats.org/officeDocument/2006/relationships/hyperlink" Target="http://www.youtube.com/watch?v=nE8yHjmJxC4" TargetMode="External"/><Relationship Id="rId6" Type="http://schemas.openxmlformats.org/officeDocument/2006/relationships/image" Target="../media/image12.jpg"/><Relationship Id="rId7" Type="http://schemas.openxmlformats.org/officeDocument/2006/relationships/hyperlink" Target="http://www.youtube.com/watch?v=WPKJ25994xM" TargetMode="External"/><Relationship Id="rId8"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hyperlink" Target="https://www.facebook.com/help/22405442760751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g"/><Relationship Id="rId4" Type="http://schemas.openxmlformats.org/officeDocument/2006/relationships/image" Target="../media/image23.jpg"/><Relationship Id="rId5"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jpg"/><Relationship Id="rId4" Type="http://schemas.openxmlformats.org/officeDocument/2006/relationships/hyperlink" Target="http://www.youtube.com/watch?v=Nt-rvoz-2CQ" TargetMode="External"/><Relationship Id="rId5"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jpg"/><Relationship Id="rId4" Type="http://schemas.openxmlformats.org/officeDocument/2006/relationships/hyperlink" Target="http://www.youtube.com/watch?v=kQ4KBXwvuqk" TargetMode="External"/><Relationship Id="rId5"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jpg"/><Relationship Id="rId4" Type="http://schemas.openxmlformats.org/officeDocument/2006/relationships/hyperlink" Target="http://www.youtube.com/watch?v=t9E3Iby4L_s" TargetMode="External"/><Relationship Id="rId5"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jpg"/><Relationship Id="rId4" Type="http://schemas.openxmlformats.org/officeDocument/2006/relationships/hyperlink" Target="https://www.facebook.com/business/products/ads" TargetMode="External"/><Relationship Id="rId5" Type="http://schemas.openxmlformats.org/officeDocument/2006/relationships/hyperlink" Target="http://tigerrockevents.com/summit/wp-content/uploads/2015/01/TigerRockSocialMedia2015.pdf"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6.jpg"/><Relationship Id="rId4" Type="http://schemas.openxmlformats.org/officeDocument/2006/relationships/hyperlink" Target="mailto:customerservice@tigerrockmartialart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 name="Shape 33"/>
        <p:cNvGrpSpPr/>
        <p:nvPr/>
      </p:nvGrpSpPr>
      <p:grpSpPr>
        <a:xfrm>
          <a:off x="0" y="0"/>
          <a:ext cx="0" cy="0"/>
          <a:chOff x="0" y="0"/>
          <a:chExt cx="0" cy="0"/>
        </a:xfrm>
      </p:grpSpPr>
      <p:pic>
        <p:nvPicPr>
          <p:cNvPr id="34" name="Google Shape;34;p3"/>
          <p:cNvPicPr preferRelativeResize="0"/>
          <p:nvPr/>
        </p:nvPicPr>
        <p:blipFill>
          <a:blip r:embed="rId4">
            <a:alphaModFix/>
          </a:blip>
          <a:stretch>
            <a:fillRect/>
          </a:stretch>
        </p:blipFill>
        <p:spPr>
          <a:xfrm>
            <a:off x="0" y="0"/>
            <a:ext cx="9144000" cy="51435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 name="Shape 38"/>
        <p:cNvGrpSpPr/>
        <p:nvPr/>
      </p:nvGrpSpPr>
      <p:grpSpPr>
        <a:xfrm>
          <a:off x="0" y="0"/>
          <a:ext cx="0" cy="0"/>
          <a:chOff x="0" y="0"/>
          <a:chExt cx="0" cy="0"/>
        </a:xfrm>
      </p:grpSpPr>
      <p:sp>
        <p:nvSpPr>
          <p:cNvPr id="39" name="Google Shape;39;p1"/>
          <p:cNvSpPr txBox="1"/>
          <p:nvPr/>
        </p:nvSpPr>
        <p:spPr>
          <a:xfrm>
            <a:off x="2569350" y="3257550"/>
            <a:ext cx="4005300" cy="581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FFFF"/>
                </a:solidFill>
                <a:latin typeface="Arial"/>
                <a:ea typeface="Arial"/>
                <a:cs typeface="Arial"/>
                <a:sym typeface="Arial"/>
              </a:rPr>
              <a:t>A step-by-step guide to our recommended launch for the Instant Ninja Challenge Promotion</a:t>
            </a:r>
            <a:endParaRPr b="0" i="0" sz="12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 name="Shape 43"/>
        <p:cNvGrpSpPr/>
        <p:nvPr/>
      </p:nvGrpSpPr>
      <p:grpSpPr>
        <a:xfrm>
          <a:off x="0" y="0"/>
          <a:ext cx="0" cy="0"/>
          <a:chOff x="0" y="0"/>
          <a:chExt cx="0" cy="0"/>
        </a:xfrm>
      </p:grpSpPr>
      <p:sp>
        <p:nvSpPr>
          <p:cNvPr id="44" name="Google Shape;44;p2"/>
          <p:cNvSpPr txBox="1"/>
          <p:nvPr>
            <p:ph idx="1" type="subTitle"/>
          </p:nvPr>
        </p:nvSpPr>
        <p:spPr>
          <a:xfrm>
            <a:off x="1638300" y="1524000"/>
            <a:ext cx="5867400" cy="209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1100">
                <a:solidFill>
                  <a:srgbClr val="FFFFFF"/>
                </a:solidFill>
              </a:rPr>
              <a:t>Hopefully all of you will be taking advantage of the Instant Ninja Challenge Promotion this year and have been preparing to bring on new students as a result of your initiatives.</a:t>
            </a:r>
            <a:endParaRPr sz="1100">
              <a:solidFill>
                <a:srgbClr val="FFFFFF"/>
              </a:solidFill>
            </a:endParaRPr>
          </a:p>
          <a:p>
            <a:pPr indent="0" lvl="0" marL="0" rtl="0" algn="l">
              <a:lnSpc>
                <a:spcPct val="100000"/>
              </a:lnSpc>
              <a:spcBef>
                <a:spcPts val="0"/>
              </a:spcBef>
              <a:spcAft>
                <a:spcPts val="0"/>
              </a:spcAft>
              <a:buSzPts val="3000"/>
              <a:buNone/>
            </a:pPr>
            <a:r>
              <a:t/>
            </a:r>
            <a:endParaRPr sz="1100">
              <a:solidFill>
                <a:srgbClr val="FFFFFF"/>
              </a:solidFill>
            </a:endParaRPr>
          </a:p>
          <a:p>
            <a:pPr indent="0" lvl="0" marL="0" rtl="0" algn="l">
              <a:lnSpc>
                <a:spcPct val="100000"/>
              </a:lnSpc>
              <a:spcBef>
                <a:spcPts val="0"/>
              </a:spcBef>
              <a:spcAft>
                <a:spcPts val="0"/>
              </a:spcAft>
              <a:buSzPts val="3000"/>
              <a:buNone/>
            </a:pPr>
            <a:r>
              <a:rPr lang="en" sz="1100">
                <a:solidFill>
                  <a:srgbClr val="FFFFFF"/>
                </a:solidFill>
              </a:rPr>
              <a:t>As we re-focused locally on hosting creative enrollment events we have continued to work with instructors and staff to improve the overall experience.</a:t>
            </a:r>
            <a:endParaRPr sz="1100">
              <a:solidFill>
                <a:srgbClr val="FFFFFF"/>
              </a:solidFill>
            </a:endParaRPr>
          </a:p>
          <a:p>
            <a:pPr indent="0" lvl="0" marL="0" rtl="0" algn="l">
              <a:lnSpc>
                <a:spcPct val="100000"/>
              </a:lnSpc>
              <a:spcBef>
                <a:spcPts val="0"/>
              </a:spcBef>
              <a:spcAft>
                <a:spcPts val="0"/>
              </a:spcAft>
              <a:buSzPts val="3000"/>
              <a:buNone/>
            </a:pPr>
            <a:r>
              <a:t/>
            </a:r>
            <a:endParaRPr sz="1100">
              <a:solidFill>
                <a:srgbClr val="FFFFFF"/>
              </a:solidFill>
            </a:endParaRPr>
          </a:p>
          <a:p>
            <a:pPr indent="0" lvl="0" marL="0" rtl="0" algn="l">
              <a:lnSpc>
                <a:spcPct val="100000"/>
              </a:lnSpc>
              <a:spcBef>
                <a:spcPts val="0"/>
              </a:spcBef>
              <a:spcAft>
                <a:spcPts val="0"/>
              </a:spcAft>
              <a:buSzPts val="3000"/>
              <a:buNone/>
            </a:pPr>
            <a:r>
              <a:rPr lang="en" sz="1100">
                <a:solidFill>
                  <a:srgbClr val="FFFFFF"/>
                </a:solidFill>
              </a:rPr>
              <a:t>During the promotion of any event we typically request that at least one parent accompanies the minor to the event. This helps minimize liability concerns as well as increases potential for an event sign-up.</a:t>
            </a:r>
            <a:endParaRPr sz="1100">
              <a:solidFill>
                <a:srgbClr val="FFFFFF"/>
              </a:solidFill>
            </a:endParaRPr>
          </a:p>
          <a:p>
            <a:pPr indent="0" lvl="0" marL="0" rtl="0" algn="l">
              <a:lnSpc>
                <a:spcPct val="100000"/>
              </a:lnSpc>
              <a:spcBef>
                <a:spcPts val="0"/>
              </a:spcBef>
              <a:spcAft>
                <a:spcPts val="0"/>
              </a:spcAft>
              <a:buSzPts val="3000"/>
              <a:buNone/>
            </a:pPr>
            <a:r>
              <a:t/>
            </a:r>
            <a:endParaRPr sz="1100">
              <a:solidFill>
                <a:srgbClr val="FFFFFF"/>
              </a:solidFill>
            </a:endParaRPr>
          </a:p>
          <a:p>
            <a:pPr indent="0" lvl="0" marL="0" rtl="0" algn="ctr">
              <a:lnSpc>
                <a:spcPct val="100000"/>
              </a:lnSpc>
              <a:spcBef>
                <a:spcPts val="0"/>
              </a:spcBef>
              <a:spcAft>
                <a:spcPts val="0"/>
              </a:spcAft>
              <a:buSzPts val="3000"/>
              <a:buNone/>
            </a:pPr>
            <a:r>
              <a:rPr lang="en" sz="1100">
                <a:solidFill>
                  <a:srgbClr val="FEC44F"/>
                </a:solidFill>
              </a:rPr>
              <a:t>Without further ado, we present the Instant Ninja Challenge Promotion</a:t>
            </a:r>
            <a:endParaRPr sz="1100">
              <a:solidFill>
                <a:srgbClr val="FEC44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 name="Shape 48"/>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 name="Shape 52"/>
        <p:cNvGrpSpPr/>
        <p:nvPr/>
      </p:nvGrpSpPr>
      <p:grpSpPr>
        <a:xfrm>
          <a:off x="0" y="0"/>
          <a:ext cx="0" cy="0"/>
          <a:chOff x="0" y="0"/>
          <a:chExt cx="0" cy="0"/>
        </a:xfrm>
      </p:grpSpPr>
      <p:sp>
        <p:nvSpPr>
          <p:cNvPr id="53" name="Google Shape;53;p5"/>
          <p:cNvSpPr txBox="1"/>
          <p:nvPr>
            <p:ph idx="1" type="body"/>
          </p:nvPr>
        </p:nvSpPr>
        <p:spPr>
          <a:xfrm>
            <a:off x="1202550" y="1241250"/>
            <a:ext cx="6738900" cy="2330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3000"/>
              <a:buNone/>
            </a:pPr>
            <a:r>
              <a:rPr lang="en" sz="1200">
                <a:solidFill>
                  <a:srgbClr val="FFFFFF"/>
                </a:solidFill>
              </a:rPr>
              <a:t>The </a:t>
            </a:r>
            <a:r>
              <a:rPr i="1" lang="en" sz="1200">
                <a:solidFill>
                  <a:srgbClr val="FFFFFF"/>
                </a:solidFill>
              </a:rPr>
              <a:t>Instant Ninja Challenge</a:t>
            </a:r>
            <a:r>
              <a:rPr lang="en" sz="1200">
                <a:solidFill>
                  <a:srgbClr val="FFFFFF"/>
                </a:solidFill>
              </a:rPr>
              <a:t> has the potential of being a highly successful social campaign that goes beyond what is traditionally done at live events.  Focusing heavily on capturing “viral” video clips, this campaign is surely to expand your school’s online footprint by tapping into the online community of today.  A community that views, shares, and downloads massive amounts of digital content every day.  Benefits of the campaign include: creating brand awareness, utilizing a modern approach to marketing, being a low cost solution, as well as being a lead generator.</a:t>
            </a:r>
            <a:endParaRPr sz="1200">
              <a:solidFill>
                <a:srgbClr val="FFFFFF"/>
              </a:solidFill>
            </a:endParaRPr>
          </a:p>
          <a:p>
            <a:pPr indent="0" lvl="0" marL="0" rtl="0" algn="l">
              <a:lnSpc>
                <a:spcPct val="100000"/>
              </a:lnSpc>
              <a:spcBef>
                <a:spcPts val="600"/>
              </a:spcBef>
              <a:spcAft>
                <a:spcPts val="0"/>
              </a:spcAft>
              <a:buSzPts val="3000"/>
              <a:buNone/>
            </a:pPr>
            <a:r>
              <a:t/>
            </a:r>
            <a:endParaRPr sz="1200">
              <a:solidFill>
                <a:srgbClr val="FFFFFF"/>
              </a:solidFill>
            </a:endParaRPr>
          </a:p>
          <a:p>
            <a:pPr indent="0" lvl="0" marL="0" rtl="0" algn="l">
              <a:lnSpc>
                <a:spcPct val="100000"/>
              </a:lnSpc>
              <a:spcBef>
                <a:spcPts val="600"/>
              </a:spcBef>
              <a:spcAft>
                <a:spcPts val="0"/>
              </a:spcAft>
              <a:buSzPts val="3000"/>
              <a:buNone/>
            </a:pPr>
            <a:r>
              <a:rPr lang="en" sz="1200">
                <a:solidFill>
                  <a:srgbClr val="FFFFFF"/>
                </a:solidFill>
              </a:rPr>
              <a:t>“Become </a:t>
            </a:r>
            <a:r>
              <a:rPr i="1" lang="en" sz="1200">
                <a:solidFill>
                  <a:srgbClr val="FFFFFF"/>
                </a:solidFill>
              </a:rPr>
              <a:t>An Instant Ninja</a:t>
            </a:r>
            <a:r>
              <a:rPr lang="en" sz="1200">
                <a:solidFill>
                  <a:srgbClr val="FFFFFF"/>
                </a:solidFill>
              </a:rPr>
              <a:t>.  Put your awesome skills to the test on our video-worthy challenge course that is fun for all to see.  Share your experience with family and friends who were not there to see your awesome skills in person.”</a:t>
            </a:r>
            <a:endParaRPr sz="1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57" name="Shape 57"/>
        <p:cNvGrpSpPr/>
        <p:nvPr/>
      </p:nvGrpSpPr>
      <p:grpSpPr>
        <a:xfrm>
          <a:off x="0" y="0"/>
          <a:ext cx="0" cy="0"/>
          <a:chOff x="0" y="0"/>
          <a:chExt cx="0" cy="0"/>
        </a:xfrm>
      </p:grpSpPr>
      <p:sp>
        <p:nvSpPr>
          <p:cNvPr id="58" name="Google Shape;58;p6"/>
          <p:cNvSpPr txBox="1"/>
          <p:nvPr>
            <p:ph idx="1" type="body"/>
          </p:nvPr>
        </p:nvSpPr>
        <p:spPr>
          <a:xfrm>
            <a:off x="2905050" y="1314450"/>
            <a:ext cx="5658000" cy="771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solidFill>
                  <a:srgbClr val="FFFFFF"/>
                </a:solidFill>
                <a:latin typeface="Ubuntu"/>
                <a:ea typeface="Ubuntu"/>
                <a:cs typeface="Ubuntu"/>
                <a:sym typeface="Ubuntu"/>
              </a:rPr>
              <a:t>BRAND AWARENESS</a:t>
            </a:r>
            <a:endParaRPr sz="1200">
              <a:solidFill>
                <a:srgbClr val="FFFFFF"/>
              </a:solidFill>
              <a:latin typeface="Ubuntu"/>
              <a:ea typeface="Ubuntu"/>
              <a:cs typeface="Ubuntu"/>
              <a:sym typeface="Ubuntu"/>
            </a:endParaRPr>
          </a:p>
          <a:p>
            <a:pPr indent="0" lvl="0" marL="0" rtl="0" algn="l">
              <a:lnSpc>
                <a:spcPct val="100000"/>
              </a:lnSpc>
              <a:spcBef>
                <a:spcPts val="0"/>
              </a:spcBef>
              <a:spcAft>
                <a:spcPts val="0"/>
              </a:spcAft>
              <a:buClr>
                <a:schemeClr val="dk1"/>
              </a:buClr>
              <a:buSzPts val="1100"/>
              <a:buFont typeface="Arial"/>
              <a:buNone/>
            </a:pPr>
            <a:r>
              <a:rPr lang="en" sz="1200">
                <a:solidFill>
                  <a:srgbClr val="FFFFFF"/>
                </a:solidFill>
                <a:latin typeface="Ubuntu"/>
                <a:ea typeface="Ubuntu"/>
                <a:cs typeface="Ubuntu"/>
                <a:sym typeface="Ubuntu"/>
              </a:rPr>
              <a:t>Offering a positive interactive experience is the perfect formula to give people reason to talk about your school/brand with others.</a:t>
            </a:r>
            <a:endParaRPr sz="1200">
              <a:solidFill>
                <a:srgbClr val="FFFFFF"/>
              </a:solidFill>
              <a:latin typeface="Ubuntu"/>
              <a:ea typeface="Ubuntu"/>
              <a:cs typeface="Ubuntu"/>
              <a:sym typeface="Ubuntu"/>
            </a:endParaRPr>
          </a:p>
          <a:p>
            <a:pPr indent="0" lvl="0" marL="0" rtl="0" algn="l">
              <a:lnSpc>
                <a:spcPct val="100000"/>
              </a:lnSpc>
              <a:spcBef>
                <a:spcPts val="600"/>
              </a:spcBef>
              <a:spcAft>
                <a:spcPts val="0"/>
              </a:spcAft>
              <a:buSzPts val="3000"/>
              <a:buNone/>
            </a:pPr>
            <a:r>
              <a:t/>
            </a:r>
            <a:endParaRPr sz="1400">
              <a:solidFill>
                <a:srgbClr val="FFFFFF"/>
              </a:solidFill>
              <a:latin typeface="Ubuntu"/>
              <a:ea typeface="Ubuntu"/>
              <a:cs typeface="Ubuntu"/>
              <a:sym typeface="Ubuntu"/>
            </a:endParaRPr>
          </a:p>
        </p:txBody>
      </p:sp>
      <p:sp>
        <p:nvSpPr>
          <p:cNvPr id="59" name="Google Shape;59;p6"/>
          <p:cNvSpPr txBox="1"/>
          <p:nvPr>
            <p:ph idx="1" type="body"/>
          </p:nvPr>
        </p:nvSpPr>
        <p:spPr>
          <a:xfrm>
            <a:off x="2971725" y="3914700"/>
            <a:ext cx="5324700" cy="771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1200">
                <a:solidFill>
                  <a:srgbClr val="FFFFFF"/>
                </a:solidFill>
                <a:latin typeface="Ubuntu"/>
                <a:ea typeface="Ubuntu"/>
                <a:cs typeface="Ubuntu"/>
                <a:sym typeface="Ubuntu"/>
              </a:rPr>
              <a:t>LEAD GENERATOR</a:t>
            </a:r>
            <a:endParaRPr sz="1200">
              <a:solidFill>
                <a:srgbClr val="FFFFFF"/>
              </a:solidFill>
              <a:latin typeface="Ubuntu"/>
              <a:ea typeface="Ubuntu"/>
              <a:cs typeface="Ubuntu"/>
              <a:sym typeface="Ubuntu"/>
            </a:endParaRPr>
          </a:p>
          <a:p>
            <a:pPr indent="0" lvl="0" marL="0" rtl="0" algn="l">
              <a:lnSpc>
                <a:spcPct val="100000"/>
              </a:lnSpc>
              <a:spcBef>
                <a:spcPts val="0"/>
              </a:spcBef>
              <a:spcAft>
                <a:spcPts val="0"/>
              </a:spcAft>
              <a:buSzPts val="3000"/>
              <a:buNone/>
            </a:pPr>
            <a:r>
              <a:rPr lang="en" sz="1200">
                <a:solidFill>
                  <a:srgbClr val="FFFFFF"/>
                </a:solidFill>
                <a:latin typeface="Ubuntu"/>
                <a:ea typeface="Ubuntu"/>
                <a:cs typeface="Ubuntu"/>
                <a:sym typeface="Ubuntu"/>
              </a:rPr>
              <a:t>Generating leads is a natural occurrence when there is participation of any kind that renders a positive outcome.</a:t>
            </a:r>
            <a:endParaRPr sz="1200">
              <a:solidFill>
                <a:srgbClr val="FFFFFF"/>
              </a:solidFill>
              <a:latin typeface="Ubuntu"/>
              <a:ea typeface="Ubuntu"/>
              <a:cs typeface="Ubuntu"/>
              <a:sym typeface="Ubuntu"/>
            </a:endParaRPr>
          </a:p>
          <a:p>
            <a:pPr indent="0" lvl="0" marL="0" rtl="0" algn="l">
              <a:lnSpc>
                <a:spcPct val="100000"/>
              </a:lnSpc>
              <a:spcBef>
                <a:spcPts val="0"/>
              </a:spcBef>
              <a:spcAft>
                <a:spcPts val="0"/>
              </a:spcAft>
              <a:buSzPts val="3000"/>
              <a:buNone/>
            </a:pPr>
            <a:r>
              <a:t/>
            </a:r>
            <a:endParaRPr sz="1200">
              <a:solidFill>
                <a:srgbClr val="FFFFFF"/>
              </a:solidFill>
              <a:latin typeface="Ubuntu"/>
              <a:ea typeface="Ubuntu"/>
              <a:cs typeface="Ubuntu"/>
              <a:sym typeface="Ubuntu"/>
            </a:endParaRPr>
          </a:p>
          <a:p>
            <a:pPr indent="0" lvl="0" marL="0" rtl="0" algn="l">
              <a:lnSpc>
                <a:spcPct val="100000"/>
              </a:lnSpc>
              <a:spcBef>
                <a:spcPts val="600"/>
              </a:spcBef>
              <a:spcAft>
                <a:spcPts val="0"/>
              </a:spcAft>
              <a:buSzPts val="3000"/>
              <a:buNone/>
            </a:pPr>
            <a:r>
              <a:t/>
            </a:r>
            <a:endParaRPr sz="1400">
              <a:solidFill>
                <a:srgbClr val="FFFFFF"/>
              </a:solidFill>
              <a:latin typeface="Ubuntu"/>
              <a:ea typeface="Ubuntu"/>
              <a:cs typeface="Ubuntu"/>
              <a:sym typeface="Ubuntu"/>
            </a:endParaRPr>
          </a:p>
        </p:txBody>
      </p:sp>
      <p:sp>
        <p:nvSpPr>
          <p:cNvPr id="60" name="Google Shape;60;p6"/>
          <p:cNvSpPr txBox="1"/>
          <p:nvPr>
            <p:ph idx="1" type="body"/>
          </p:nvPr>
        </p:nvSpPr>
        <p:spPr>
          <a:xfrm>
            <a:off x="3343200" y="2171700"/>
            <a:ext cx="5076900" cy="771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solidFill>
                  <a:srgbClr val="FFFFFF"/>
                </a:solidFill>
                <a:latin typeface="Ubuntu"/>
                <a:ea typeface="Ubuntu"/>
                <a:cs typeface="Ubuntu"/>
                <a:sym typeface="Ubuntu"/>
              </a:rPr>
              <a:t>A MODERN APPROACH</a:t>
            </a:r>
            <a:endParaRPr sz="1200">
              <a:solidFill>
                <a:srgbClr val="FFFFFF"/>
              </a:solidFill>
              <a:latin typeface="Ubuntu"/>
              <a:ea typeface="Ubuntu"/>
              <a:cs typeface="Ubuntu"/>
              <a:sym typeface="Ubuntu"/>
            </a:endParaRPr>
          </a:p>
          <a:p>
            <a:pPr indent="0" lvl="0" marL="0" rtl="0" algn="l">
              <a:lnSpc>
                <a:spcPct val="100000"/>
              </a:lnSpc>
              <a:spcBef>
                <a:spcPts val="0"/>
              </a:spcBef>
              <a:spcAft>
                <a:spcPts val="0"/>
              </a:spcAft>
              <a:buSzPts val="3000"/>
              <a:buNone/>
            </a:pPr>
            <a:r>
              <a:rPr lang="en" sz="1200">
                <a:solidFill>
                  <a:srgbClr val="FFFFFF"/>
                </a:solidFill>
                <a:latin typeface="Ubuntu"/>
                <a:ea typeface="Ubuntu"/>
                <a:cs typeface="Ubuntu"/>
                <a:sym typeface="Ubuntu"/>
              </a:rPr>
              <a:t>Social media is all the rage these days and has been a proven and widely accepted method of marketing.</a:t>
            </a:r>
            <a:endParaRPr sz="1200">
              <a:solidFill>
                <a:srgbClr val="FFFFFF"/>
              </a:solidFill>
              <a:latin typeface="Ubuntu"/>
              <a:ea typeface="Ubuntu"/>
              <a:cs typeface="Ubuntu"/>
              <a:sym typeface="Ubuntu"/>
            </a:endParaRPr>
          </a:p>
        </p:txBody>
      </p:sp>
      <p:sp>
        <p:nvSpPr>
          <p:cNvPr id="61" name="Google Shape;61;p6"/>
          <p:cNvSpPr txBox="1"/>
          <p:nvPr>
            <p:ph idx="1" type="body"/>
          </p:nvPr>
        </p:nvSpPr>
        <p:spPr>
          <a:xfrm>
            <a:off x="3343200" y="3028950"/>
            <a:ext cx="5076900" cy="771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1200">
                <a:solidFill>
                  <a:srgbClr val="FFFFFF"/>
                </a:solidFill>
                <a:latin typeface="Ubuntu"/>
                <a:ea typeface="Ubuntu"/>
                <a:cs typeface="Ubuntu"/>
                <a:sym typeface="Ubuntu"/>
              </a:rPr>
              <a:t>LOW COST</a:t>
            </a:r>
            <a:endParaRPr sz="1200">
              <a:solidFill>
                <a:srgbClr val="FFFFFF"/>
              </a:solidFill>
              <a:latin typeface="Ubuntu"/>
              <a:ea typeface="Ubuntu"/>
              <a:cs typeface="Ubuntu"/>
              <a:sym typeface="Ubuntu"/>
            </a:endParaRPr>
          </a:p>
          <a:p>
            <a:pPr indent="0" lvl="0" marL="0" rtl="0" algn="l">
              <a:lnSpc>
                <a:spcPct val="100000"/>
              </a:lnSpc>
              <a:spcBef>
                <a:spcPts val="0"/>
              </a:spcBef>
              <a:spcAft>
                <a:spcPts val="0"/>
              </a:spcAft>
              <a:buSzPts val="3000"/>
              <a:buNone/>
            </a:pPr>
            <a:r>
              <a:rPr lang="en" sz="1200">
                <a:solidFill>
                  <a:srgbClr val="FFFFFF"/>
                </a:solidFill>
                <a:latin typeface="Ubuntu"/>
                <a:ea typeface="Ubuntu"/>
                <a:cs typeface="Ubuntu"/>
                <a:sym typeface="Ubuntu"/>
              </a:rPr>
              <a:t>Word of mouth is the most cost effective form of advertising and has unlimited potential of reach.</a:t>
            </a:r>
            <a:endParaRPr sz="1200">
              <a:solidFill>
                <a:srgbClr val="FFFFFF"/>
              </a:solidFill>
              <a:latin typeface="Ubuntu"/>
              <a:ea typeface="Ubuntu"/>
              <a:cs typeface="Ubuntu"/>
              <a:sym typeface="Ubuntu"/>
            </a:endParaRPr>
          </a:p>
        </p:txBody>
      </p:sp>
      <p:sp>
        <p:nvSpPr>
          <p:cNvPr id="62" name="Google Shape;62;p6"/>
          <p:cNvSpPr txBox="1"/>
          <p:nvPr/>
        </p:nvSpPr>
        <p:spPr>
          <a:xfrm>
            <a:off x="3724275" y="857250"/>
            <a:ext cx="4762500" cy="33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rPr b="0" i="0" lang="en" sz="900" u="sng" cap="none" strike="noStrike">
                <a:solidFill>
                  <a:srgbClr val="FEC44F"/>
                </a:solidFill>
                <a:latin typeface="Arial"/>
                <a:ea typeface="Arial"/>
                <a:cs typeface="Arial"/>
                <a:sym typeface="Arial"/>
                <a:hlinkClick r:id="rId5">
                  <a:extLst>
                    <a:ext uri="{A12FA001-AC4F-418D-AE19-62706E023703}">
                      <ahyp:hlinkClr val="tx"/>
                    </a:ext>
                  </a:extLst>
                </a:hlinkClick>
              </a:rPr>
              <a:t>DOWNLOAD THIS YEAR’S SUMMIT KEYNOTE PRESENTATION ON SOCIAL MEDIA</a:t>
            </a:r>
            <a:endParaRPr b="0" i="0" sz="900" u="none" cap="none" strike="noStrike">
              <a:solidFill>
                <a:srgbClr val="FEC44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7"/>
          <p:cNvSpPr txBox="1"/>
          <p:nvPr>
            <p:ph idx="1" type="body"/>
          </p:nvPr>
        </p:nvSpPr>
        <p:spPr>
          <a:xfrm>
            <a:off x="1817100" y="1838250"/>
            <a:ext cx="5509800" cy="14289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FFFFFF"/>
              </a:buClr>
              <a:buSzPts val="2400"/>
              <a:buAutoNum type="arabicPeriod"/>
            </a:pPr>
            <a:r>
              <a:rPr lang="en" sz="2400">
                <a:solidFill>
                  <a:srgbClr val="FFFFFF"/>
                </a:solidFill>
              </a:rPr>
              <a:t>Host An Instant Ninja Challenge</a:t>
            </a:r>
            <a:endParaRPr sz="2400">
              <a:solidFill>
                <a:srgbClr val="FFFFFF"/>
              </a:solidFill>
            </a:endParaRPr>
          </a:p>
          <a:p>
            <a:pPr indent="-381000" lvl="0" marL="457200" rtl="0" algn="l">
              <a:lnSpc>
                <a:spcPct val="115000"/>
              </a:lnSpc>
              <a:spcBef>
                <a:spcPts val="0"/>
              </a:spcBef>
              <a:spcAft>
                <a:spcPts val="0"/>
              </a:spcAft>
              <a:buClr>
                <a:srgbClr val="FFFFFF"/>
              </a:buClr>
              <a:buSzPts val="2400"/>
              <a:buAutoNum type="arabicPeriod"/>
            </a:pPr>
            <a:r>
              <a:rPr lang="en" sz="2400">
                <a:solidFill>
                  <a:srgbClr val="FFFFFF"/>
                </a:solidFill>
              </a:rPr>
              <a:t>Set Up Your Facebook Page</a:t>
            </a:r>
            <a:endParaRPr sz="2400">
              <a:solidFill>
                <a:srgbClr val="FFFFFF"/>
              </a:solidFill>
            </a:endParaRPr>
          </a:p>
          <a:p>
            <a:pPr indent="-381000" lvl="0" marL="457200" rtl="0" algn="l">
              <a:lnSpc>
                <a:spcPct val="115000"/>
              </a:lnSpc>
              <a:spcBef>
                <a:spcPts val="0"/>
              </a:spcBef>
              <a:spcAft>
                <a:spcPts val="0"/>
              </a:spcAft>
              <a:buClr>
                <a:srgbClr val="FFFFFF"/>
              </a:buClr>
              <a:buSzPts val="2400"/>
              <a:buAutoNum type="arabicPeriod"/>
            </a:pPr>
            <a:r>
              <a:rPr lang="en" sz="2400">
                <a:solidFill>
                  <a:srgbClr val="FFFFFF"/>
                </a:solidFill>
              </a:rPr>
              <a:t>Use Facebook To Target Advertise</a:t>
            </a:r>
            <a:endParaRPr sz="24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8"/>
          <p:cNvSpPr txBox="1"/>
          <p:nvPr>
            <p:ph idx="1" type="body"/>
          </p:nvPr>
        </p:nvSpPr>
        <p:spPr>
          <a:xfrm>
            <a:off x="1173900" y="1138200"/>
            <a:ext cx="6796200" cy="371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Setting Up The Course</a:t>
            </a:r>
            <a:endParaRPr sz="24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Select a high traffic area where people can easily see your course such as malls, parking lots, movie theaters, etc. The movement from the course alone is a natural attractant for an audience just waiting to participate at your event.</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Design your course with a sufficient amount of obstacles so that it garners participation.</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Barring busy times, dress kids up in ninja gear - this can’t be stressed enough! </a:t>
            </a:r>
            <a:r>
              <a:rPr i="1" lang="en" sz="1200">
                <a:solidFill>
                  <a:srgbClr val="FFFFFF"/>
                </a:solidFill>
              </a:rPr>
              <a:t>This will come into play in an upcoming tip about capturing “viral” video.</a:t>
            </a:r>
            <a:endParaRPr i="1"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Have enough staff and helpers to manage the event (3 instructors, 4-5 students).</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Leading the challenge course and participant experience (instructor #1)</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Talking to participant’s parents &amp; managing the table display (instructor #2)</a:t>
            </a:r>
            <a:endParaRPr sz="1200">
              <a:solidFill>
                <a:srgbClr val="FFFFFF"/>
              </a:solidFill>
            </a:endParaRPr>
          </a:p>
          <a:p>
            <a:pPr indent="-304800" lvl="1" marL="914400" rtl="0" algn="l">
              <a:lnSpc>
                <a:spcPct val="115000"/>
              </a:lnSpc>
              <a:spcBef>
                <a:spcPts val="0"/>
              </a:spcBef>
              <a:spcAft>
                <a:spcPts val="0"/>
              </a:spcAft>
              <a:buClr>
                <a:srgbClr val="FEC44F"/>
              </a:buClr>
              <a:buSzPts val="1200"/>
              <a:buChar char="○"/>
            </a:pPr>
            <a:r>
              <a:rPr lang="en" sz="1200">
                <a:solidFill>
                  <a:srgbClr val="FEC44F"/>
                </a:solidFill>
              </a:rPr>
              <a:t>Capturing funny/cute video clips of the participants (instructor #3) (most important)</a:t>
            </a:r>
            <a:endParaRPr sz="1200">
              <a:solidFill>
                <a:srgbClr val="FEC44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Dressing kids in uniform and gear (student #1)</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Resetting any obstacles that become out of place after a course run (student #2)</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Setting up the board holder (student #3)</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Finding additional participants from the audience (student #4)</a:t>
            </a:r>
            <a:endParaRPr sz="1200">
              <a:solidFill>
                <a:srgbClr val="FFFFFF"/>
              </a:solidFill>
            </a:endParaRPr>
          </a:p>
          <a:p>
            <a:pPr indent="-292100" lvl="1" marL="914400" rtl="0" algn="l">
              <a:lnSpc>
                <a:spcPct val="115000"/>
              </a:lnSpc>
              <a:spcBef>
                <a:spcPts val="0"/>
              </a:spcBef>
              <a:spcAft>
                <a:spcPts val="0"/>
              </a:spcAft>
              <a:buClr>
                <a:srgbClr val="FEC44F"/>
              </a:buClr>
              <a:buSzPts val="1000"/>
              <a:buChar char="○"/>
            </a:pPr>
            <a:r>
              <a:rPr lang="en" sz="1000">
                <a:solidFill>
                  <a:srgbClr val="FEC44F"/>
                </a:solidFill>
              </a:rPr>
              <a:t>DON’T JUST SIT AND WATCH! THERE IS ALWAYS SOMETHING NEEDING TO BE DONE</a:t>
            </a:r>
            <a:endParaRPr sz="1000">
              <a:solidFill>
                <a:srgbClr val="FEC44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 name="Shape 80"/>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1"/>
          <p:cNvSpPr txBox="1"/>
          <p:nvPr>
            <p:ph idx="1" type="body"/>
          </p:nvPr>
        </p:nvSpPr>
        <p:spPr>
          <a:xfrm>
            <a:off x="1173900" y="1138200"/>
            <a:ext cx="6796200" cy="32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Display Presentation</a:t>
            </a:r>
            <a:endParaRPr sz="2400">
              <a:solidFill>
                <a:srgbClr val="FFFFFF"/>
              </a:solidFill>
            </a:endParaRPr>
          </a:p>
          <a:p>
            <a:pPr indent="0" lvl="0" marL="0" rtl="0" algn="l">
              <a:lnSpc>
                <a:spcPct val="115000"/>
              </a:lnSpc>
              <a:spcBef>
                <a:spcPts val="0"/>
              </a:spcBef>
              <a:spcAft>
                <a:spcPts val="0"/>
              </a:spcAft>
              <a:buSzPts val="3000"/>
              <a:buNone/>
            </a:pPr>
            <a:r>
              <a:rPr lang="en" sz="1200">
                <a:solidFill>
                  <a:srgbClr val="FFFFFF"/>
                </a:solidFill>
              </a:rPr>
              <a:t>Aside from the course, create an exciting display that will act as the backdrop for your event.  This is important because when it comes time to capture video your display provides branding in the background of the video clips. We recommend the following:</a:t>
            </a:r>
            <a:endParaRPr sz="1200">
              <a:solidFill>
                <a:srgbClr val="FFFFFF"/>
              </a:solidFill>
            </a:endParaRPr>
          </a:p>
          <a:p>
            <a:pPr indent="0" lvl="0" marL="0" rtl="0" algn="l">
              <a:lnSpc>
                <a:spcPct val="115000"/>
              </a:lnSpc>
              <a:spcBef>
                <a:spcPts val="0"/>
              </a:spcBef>
              <a:spcAft>
                <a:spcPts val="0"/>
              </a:spcAft>
              <a:buSzPts val="3000"/>
              <a:buNone/>
            </a:pPr>
            <a:r>
              <a:t/>
            </a:r>
            <a:endParaRPr sz="1200">
              <a:solidFill>
                <a:srgbClr val="FFFFFF"/>
              </a:solidFill>
            </a:endParaRPr>
          </a:p>
          <a:p>
            <a:pPr indent="-304800" lvl="0" marL="457200" marR="0" rtl="0" algn="l">
              <a:lnSpc>
                <a:spcPct val="115000"/>
              </a:lnSpc>
              <a:spcBef>
                <a:spcPts val="0"/>
              </a:spcBef>
              <a:spcAft>
                <a:spcPts val="0"/>
              </a:spcAft>
              <a:buClr>
                <a:srgbClr val="FFFFFF"/>
              </a:buClr>
              <a:buSzPts val="1200"/>
              <a:buFont typeface="Arial"/>
              <a:buAutoNum type="arabicPeriod"/>
            </a:pPr>
            <a:r>
              <a:rPr lang="en" sz="1200">
                <a:solidFill>
                  <a:srgbClr val="FFFFFF"/>
                </a:solidFill>
              </a:rPr>
              <a:t>Table with branded skirt</a:t>
            </a:r>
            <a:endParaRPr sz="1200">
              <a:solidFill>
                <a:srgbClr val="FFFFFF"/>
              </a:solidFill>
            </a:endParaRPr>
          </a:p>
          <a:p>
            <a:pPr indent="-304800" lvl="0" marL="457200" marR="0" rtl="0" algn="l">
              <a:lnSpc>
                <a:spcPct val="115000"/>
              </a:lnSpc>
              <a:spcBef>
                <a:spcPts val="0"/>
              </a:spcBef>
              <a:spcAft>
                <a:spcPts val="0"/>
              </a:spcAft>
              <a:buClr>
                <a:srgbClr val="FFFFFF"/>
              </a:buClr>
              <a:buSzPts val="1200"/>
              <a:buAutoNum type="arabicPeriod"/>
            </a:pPr>
            <a:r>
              <a:rPr lang="en" sz="1200">
                <a:solidFill>
                  <a:srgbClr val="FFFFFF"/>
                </a:solidFill>
              </a:rPr>
              <a:t>Extra uniforms and gear for the participants</a:t>
            </a:r>
            <a:endParaRPr sz="1200">
              <a:solidFill>
                <a:srgbClr val="FFFFFF"/>
              </a:solidFill>
            </a:endParaRPr>
          </a:p>
          <a:p>
            <a:pPr indent="-304800" lvl="0" marL="457200" marR="0" rtl="0" algn="l">
              <a:lnSpc>
                <a:spcPct val="115000"/>
              </a:lnSpc>
              <a:spcBef>
                <a:spcPts val="0"/>
              </a:spcBef>
              <a:spcAft>
                <a:spcPts val="0"/>
              </a:spcAft>
              <a:buClr>
                <a:srgbClr val="FFFFFF"/>
              </a:buClr>
              <a:buSzPts val="1200"/>
              <a:buFont typeface="Arial"/>
              <a:buAutoNum type="arabicPeriod"/>
            </a:pPr>
            <a:r>
              <a:rPr lang="en" sz="1200">
                <a:solidFill>
                  <a:srgbClr val="FFFFFF"/>
                </a:solidFill>
              </a:rPr>
              <a:t>Two pull up banners.  These are important because they serve two purposes:</a:t>
            </a:r>
            <a:endParaRPr sz="1200">
              <a:solidFill>
                <a:srgbClr val="FFFFFF"/>
              </a:solidFill>
            </a:endParaRPr>
          </a:p>
          <a:p>
            <a:pPr indent="-304800" lvl="1" marL="914400" marR="0" rtl="0" algn="l">
              <a:lnSpc>
                <a:spcPct val="115000"/>
              </a:lnSpc>
              <a:spcBef>
                <a:spcPts val="0"/>
              </a:spcBef>
              <a:spcAft>
                <a:spcPts val="0"/>
              </a:spcAft>
              <a:buClr>
                <a:srgbClr val="FFFFFF"/>
              </a:buClr>
              <a:buSzPts val="1200"/>
              <a:buFont typeface="Arial"/>
              <a:buChar char="○"/>
            </a:pPr>
            <a:r>
              <a:rPr lang="en" sz="1200">
                <a:solidFill>
                  <a:srgbClr val="FFFFFF"/>
                </a:solidFill>
              </a:rPr>
              <a:t>To attract attention - They are tall and easily stand out in a crowd</a:t>
            </a:r>
            <a:endParaRPr sz="1200">
              <a:solidFill>
                <a:srgbClr val="FFFFFF"/>
              </a:solidFill>
            </a:endParaRPr>
          </a:p>
          <a:p>
            <a:pPr indent="-304800" lvl="1" marL="914400" marR="0" rtl="0" algn="l">
              <a:lnSpc>
                <a:spcPct val="115000"/>
              </a:lnSpc>
              <a:spcBef>
                <a:spcPts val="0"/>
              </a:spcBef>
              <a:spcAft>
                <a:spcPts val="0"/>
              </a:spcAft>
              <a:buClr>
                <a:srgbClr val="FFFFFF"/>
              </a:buClr>
              <a:buSzPts val="1200"/>
              <a:buFont typeface="Arial"/>
              <a:buChar char="○"/>
            </a:pPr>
            <a:r>
              <a:rPr lang="en" sz="1200">
                <a:solidFill>
                  <a:srgbClr val="FFFFFF"/>
                </a:solidFill>
              </a:rPr>
              <a:t>To use as a visual reference - </a:t>
            </a:r>
            <a:r>
              <a:rPr lang="en" sz="1200">
                <a:solidFill>
                  <a:schemeClr val="lt1"/>
                </a:solidFill>
              </a:rPr>
              <a:t> They portray who the participant is becoming (a ninja). They also </a:t>
            </a:r>
            <a:r>
              <a:rPr lang="en" sz="1200">
                <a:solidFill>
                  <a:srgbClr val="FFFFFF"/>
                </a:solidFill>
              </a:rPr>
              <a:t>provide a starting point for the challenge.</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Graduation Certificate/ Next class Invitations (</a:t>
            </a:r>
            <a:r>
              <a:rPr lang="en" sz="1200">
                <a:solidFill>
                  <a:srgbClr val="FEC44F"/>
                </a:solidFill>
              </a:rPr>
              <a:t>must have present</a:t>
            </a:r>
            <a:r>
              <a:rPr lang="en" sz="1200">
                <a:solidFill>
                  <a:srgbClr val="FFFFFF"/>
                </a:solidFill>
              </a:rPr>
              <a:t>)</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Headband and goodie bag - for completing the course and graduating to ninja status</a:t>
            </a:r>
            <a:endParaRPr sz="12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sp>
        <p:nvSpPr>
          <p:cNvPr id="98" name="Google Shape;98;p14"/>
          <p:cNvSpPr txBox="1"/>
          <p:nvPr>
            <p:ph idx="1" type="body"/>
          </p:nvPr>
        </p:nvSpPr>
        <p:spPr>
          <a:xfrm>
            <a:off x="1173900" y="1138200"/>
            <a:ext cx="6796200" cy="371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How to Walk Through the Challenge Course</a:t>
            </a:r>
            <a:endParaRPr sz="2400">
              <a:solidFill>
                <a:srgbClr val="FFFFFF"/>
              </a:solidFill>
            </a:endParaRPr>
          </a:p>
          <a:p>
            <a:pPr indent="0" lvl="0" marL="0" rtl="0" algn="l">
              <a:lnSpc>
                <a:spcPct val="115000"/>
              </a:lnSpc>
              <a:spcBef>
                <a:spcPts val="0"/>
              </a:spcBef>
              <a:spcAft>
                <a:spcPts val="0"/>
              </a:spcAft>
              <a:buSzPts val="3000"/>
              <a:buNone/>
            </a:pPr>
            <a:r>
              <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Start in front of the ninja pull up banner</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You can begin by pointing to the ninja banner and let them know that they, too, are now a ninja and will be going on a challenge course.</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While still standing in front of the banner, ask them questions about ninjas that will render a silly response such as:</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Where do ninjas come from?</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What color do ninjas wear?</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Can moms be ninjas?</a:t>
            </a:r>
            <a:endParaRPr sz="1200">
              <a:solidFill>
                <a:srgbClr val="FFFFFF"/>
              </a:solidFill>
            </a:endParaRPr>
          </a:p>
          <a:p>
            <a:pPr indent="-304800" lvl="1" marL="914400" rtl="0" algn="l">
              <a:lnSpc>
                <a:spcPct val="115000"/>
              </a:lnSpc>
              <a:spcBef>
                <a:spcPts val="0"/>
              </a:spcBef>
              <a:spcAft>
                <a:spcPts val="0"/>
              </a:spcAft>
              <a:buClr>
                <a:srgbClr val="FEC44F"/>
              </a:buClr>
              <a:buSzPts val="1200"/>
              <a:buChar char="○"/>
            </a:pPr>
            <a:r>
              <a:rPr lang="en" sz="1200">
                <a:solidFill>
                  <a:srgbClr val="FEC44F"/>
                </a:solidFill>
              </a:rPr>
              <a:t>MAKE SURE YOU ARE CAPTURING VIDEO</a:t>
            </a:r>
            <a:endParaRPr sz="1200">
              <a:solidFill>
                <a:srgbClr val="FEC44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Proceed through the course until finished</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Conduct a brief graduation ceremony promoting them to ninja status by securing the headband and handing them their graduation certificate &amp; goodie bag</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Inform that their next step is to attend their first class.</a:t>
            </a:r>
            <a:endParaRPr sz="12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15"/>
          <p:cNvSpPr txBox="1"/>
          <p:nvPr>
            <p:ph idx="1" type="body"/>
          </p:nvPr>
        </p:nvSpPr>
        <p:spPr>
          <a:xfrm>
            <a:off x="1173900" y="1138200"/>
            <a:ext cx="6796200" cy="384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Capturing Video (</a:t>
            </a:r>
            <a:r>
              <a:rPr lang="en" sz="2400">
                <a:solidFill>
                  <a:srgbClr val="FEC44F"/>
                </a:solidFill>
              </a:rPr>
              <a:t>is the most important step</a:t>
            </a:r>
            <a:r>
              <a:rPr lang="en" sz="2400">
                <a:solidFill>
                  <a:srgbClr val="FFFFFF"/>
                </a:solidFill>
              </a:rPr>
              <a:t>)</a:t>
            </a:r>
            <a:endParaRPr sz="2400">
              <a:solidFill>
                <a:srgbClr val="FFFFFF"/>
              </a:solidFill>
            </a:endParaRPr>
          </a:p>
          <a:p>
            <a:pPr indent="0" lvl="0" marL="0" rtl="0" algn="l">
              <a:lnSpc>
                <a:spcPct val="115000"/>
              </a:lnSpc>
              <a:spcBef>
                <a:spcPts val="0"/>
              </a:spcBef>
              <a:spcAft>
                <a:spcPts val="0"/>
              </a:spcAft>
              <a:buSzPts val="3000"/>
              <a:buNone/>
            </a:pPr>
            <a:r>
              <a:rPr lang="en" sz="1200">
                <a:solidFill>
                  <a:srgbClr val="FFFFFF"/>
                </a:solidFill>
              </a:rPr>
              <a:t>The entire campaign centers around going beyond what is traditionally done at live events and capturing “viral” video that will be shared with others.  This is important because with this approach we are trying to generate the lead after the lead through the online social community of today (Facebook).</a:t>
            </a:r>
            <a:endParaRPr sz="1200">
              <a:solidFill>
                <a:srgbClr val="FFFFFF"/>
              </a:solidFill>
            </a:endParaRPr>
          </a:p>
          <a:p>
            <a:pPr indent="0" lvl="0" marL="0" rtl="0" algn="l">
              <a:lnSpc>
                <a:spcPct val="115000"/>
              </a:lnSpc>
              <a:spcBef>
                <a:spcPts val="0"/>
              </a:spcBef>
              <a:spcAft>
                <a:spcPts val="0"/>
              </a:spcAft>
              <a:buSzPts val="3000"/>
              <a:buNone/>
            </a:pPr>
            <a:r>
              <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Using a camera of your choice, capture important parts of the experience:</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getting dressed up like a ninja</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EC44F"/>
                </a:solidFill>
              </a:rPr>
              <a:t>answering silly ninja questions (capturing audio is key - see next slide)</a:t>
            </a:r>
            <a:endParaRPr sz="1200">
              <a:solidFill>
                <a:srgbClr val="FEC44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walking through the challenge course</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any playful interaction with the instructor</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having the headband secured</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receiving their completion certificate/party invitation &amp; goodie bag</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Always shoot toward the table and banners so that they are in the background of the video</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Capture clips around 15-45 seconds in length.  Any clip longer in duration usually loses interest. It is better to have several short clips than one really long one.</a:t>
            </a:r>
            <a:endParaRPr sz="12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6"/>
          <p:cNvSpPr txBox="1"/>
          <p:nvPr>
            <p:ph idx="1" type="body"/>
          </p:nvPr>
        </p:nvSpPr>
        <p:spPr>
          <a:xfrm>
            <a:off x="1173900" y="1138200"/>
            <a:ext cx="6796200" cy="351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Capturing Audio</a:t>
            </a:r>
            <a:endParaRPr sz="2400">
              <a:solidFill>
                <a:srgbClr val="FFFFFF"/>
              </a:solidFill>
            </a:endParaRPr>
          </a:p>
          <a:p>
            <a:pPr indent="0" lvl="0" marL="0" rtl="0" algn="l">
              <a:lnSpc>
                <a:spcPct val="115000"/>
              </a:lnSpc>
              <a:spcBef>
                <a:spcPts val="0"/>
              </a:spcBef>
              <a:spcAft>
                <a:spcPts val="0"/>
              </a:spcAft>
              <a:buSzPts val="3000"/>
              <a:buNone/>
            </a:pPr>
            <a:r>
              <a:rPr lang="en" sz="1200">
                <a:solidFill>
                  <a:schemeClr val="lt1"/>
                </a:solidFill>
              </a:rPr>
              <a:t>In any public setting, the background noise will prove itself difficult to capture good quality without the aid of a microphone.  Being that the audio is just as important, if not more so to the video quality, steps will need to be taken to ensure that you capture the highest quality possible.  Here are some tips to follow:</a:t>
            </a:r>
            <a:endParaRPr sz="1200">
              <a:solidFill>
                <a:schemeClr val="lt1"/>
              </a:solidFill>
            </a:endParaRPr>
          </a:p>
          <a:p>
            <a:pPr indent="0" lvl="0" marL="0" rtl="0" algn="l">
              <a:lnSpc>
                <a:spcPct val="115000"/>
              </a:lnSpc>
              <a:spcBef>
                <a:spcPts val="0"/>
              </a:spcBef>
              <a:spcAft>
                <a:spcPts val="0"/>
              </a:spcAft>
              <a:buSzPts val="3000"/>
              <a:buNone/>
            </a:pPr>
            <a:r>
              <a:t/>
            </a:r>
            <a:endParaRPr sz="1200">
              <a:solidFill>
                <a:schemeClr val="lt1"/>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Have the camera in very close proximity to both the participant and instructor</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Remind the instructor to always use a “louder than normal” voice</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Have the instructor repeat the answer of the participant.  9 times out of 10 that will be the only audio that is more clearly understood.</a:t>
            </a:r>
            <a:endParaRPr sz="12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7"/>
          <p:cNvSpPr txBox="1"/>
          <p:nvPr>
            <p:ph idx="1" type="body"/>
          </p:nvPr>
        </p:nvSpPr>
        <p:spPr>
          <a:xfrm>
            <a:off x="1173900" y="1138200"/>
            <a:ext cx="6796200" cy="57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Sample Video Clips -</a:t>
            </a:r>
            <a:r>
              <a:rPr lang="en" sz="2400">
                <a:solidFill>
                  <a:schemeClr val="dk1"/>
                </a:solidFill>
              </a:rPr>
              <a:t> </a:t>
            </a:r>
            <a:r>
              <a:rPr lang="en" sz="1200" u="sng">
                <a:solidFill>
                  <a:srgbClr val="FEC44F"/>
                </a:solidFill>
                <a:hlinkClick r:id="rId4">
                  <a:extLst>
                    <a:ext uri="{A12FA001-AC4F-418D-AE19-62706E023703}">
                      <ahyp:hlinkClr val="tx"/>
                    </a:ext>
                  </a:extLst>
                </a:hlinkClick>
              </a:rPr>
              <a:t>CLICK TO WATCH MORE</a:t>
            </a:r>
            <a:endParaRPr sz="1200">
              <a:solidFill>
                <a:srgbClr val="FEC44F"/>
              </a:solidFill>
            </a:endParaRPr>
          </a:p>
        </p:txBody>
      </p:sp>
      <p:pic>
        <p:nvPicPr>
          <p:cNvPr id="114" name="Google Shape;114;p17" title="5K4A8864">
            <a:hlinkClick r:id="rId5"/>
          </p:cNvPr>
          <p:cNvPicPr preferRelativeResize="0"/>
          <p:nvPr/>
        </p:nvPicPr>
        <p:blipFill rotWithShape="1">
          <a:blip r:embed="rId6">
            <a:alphaModFix/>
          </a:blip>
          <a:srcRect b="0" l="0" r="0" t="0"/>
          <a:stretch/>
        </p:blipFill>
        <p:spPr>
          <a:xfrm>
            <a:off x="457200" y="1796650"/>
            <a:ext cx="4081450" cy="3061100"/>
          </a:xfrm>
          <a:prstGeom prst="rect">
            <a:avLst/>
          </a:prstGeom>
          <a:noFill/>
          <a:ln>
            <a:noFill/>
          </a:ln>
        </p:spPr>
      </p:pic>
      <p:pic>
        <p:nvPicPr>
          <p:cNvPr id="115" name="Google Shape;115;p17" title="5K4A8860">
            <a:hlinkClick r:id="rId7"/>
          </p:cNvPr>
          <p:cNvPicPr preferRelativeResize="0"/>
          <p:nvPr/>
        </p:nvPicPr>
        <p:blipFill rotWithShape="1">
          <a:blip r:embed="rId8">
            <a:alphaModFix/>
          </a:blip>
          <a:srcRect b="0" l="0" r="0" t="0"/>
          <a:stretch/>
        </p:blipFill>
        <p:spPr>
          <a:xfrm>
            <a:off x="4605350" y="1796663"/>
            <a:ext cx="4081450" cy="306108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18"/>
          <p:cNvSpPr txBox="1"/>
          <p:nvPr>
            <p:ph idx="1" type="body"/>
          </p:nvPr>
        </p:nvSpPr>
        <p:spPr>
          <a:xfrm>
            <a:off x="1173900" y="1138200"/>
            <a:ext cx="6796200" cy="359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2 Things To Always Do With Each Participant</a:t>
            </a:r>
            <a:endParaRPr sz="2400">
              <a:solidFill>
                <a:srgbClr val="FFFFFF"/>
              </a:solidFill>
            </a:endParaRPr>
          </a:p>
          <a:p>
            <a:pPr indent="0" lvl="0" marL="0" rtl="0" algn="l">
              <a:lnSpc>
                <a:spcPct val="115000"/>
              </a:lnSpc>
              <a:spcBef>
                <a:spcPts val="0"/>
              </a:spcBef>
              <a:spcAft>
                <a:spcPts val="0"/>
              </a:spcAft>
              <a:buSzPts val="3000"/>
              <a:buNone/>
            </a:pPr>
            <a:r>
              <a:t/>
            </a:r>
            <a:endParaRPr sz="11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Hand them their certificate of graduation &amp; goodie bag</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Write the participant’s name on their certificate and inform them that they have successfully completed the Instant Ninja Challenge</a:t>
            </a:r>
            <a:endParaRPr sz="1200">
              <a:solidFill>
                <a:srgbClr val="FFFFFF"/>
              </a:solidFill>
            </a:endParaRPr>
          </a:p>
          <a:p>
            <a:pPr indent="-304800" lvl="0" marL="457200" rtl="0" algn="l">
              <a:lnSpc>
                <a:spcPct val="115000"/>
              </a:lnSpc>
              <a:spcBef>
                <a:spcPts val="0"/>
              </a:spcBef>
              <a:spcAft>
                <a:spcPts val="0"/>
              </a:spcAft>
              <a:buClr>
                <a:srgbClr val="FFFFFF"/>
              </a:buClr>
              <a:buSzPts val="1200"/>
              <a:buAutoNum type="arabicPeriod"/>
            </a:pPr>
            <a:r>
              <a:rPr lang="en" sz="1200">
                <a:solidFill>
                  <a:srgbClr val="FFFFFF"/>
                </a:solidFill>
              </a:rPr>
              <a:t>Invite them to do 2 things:</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FFFFF"/>
                </a:solidFill>
              </a:rPr>
              <a:t>After Party - Inform them that on the backside of their certificate is their invitation to your school’s Instant Ninja After Party.</a:t>
            </a:r>
            <a:endParaRPr sz="1200">
              <a:solidFill>
                <a:srgbClr val="FFFFFF"/>
              </a:solidFill>
            </a:endParaRPr>
          </a:p>
          <a:p>
            <a:pPr indent="-304800" lvl="1" marL="914400" rtl="0" algn="l">
              <a:lnSpc>
                <a:spcPct val="115000"/>
              </a:lnSpc>
              <a:spcBef>
                <a:spcPts val="0"/>
              </a:spcBef>
              <a:spcAft>
                <a:spcPts val="0"/>
              </a:spcAft>
              <a:buClr>
                <a:srgbClr val="FFFFFF"/>
              </a:buClr>
              <a:buSzPts val="1200"/>
              <a:buChar char="○"/>
            </a:pPr>
            <a:r>
              <a:rPr lang="en" sz="1200">
                <a:solidFill>
                  <a:srgbClr val="FEC44F"/>
                </a:solidFill>
              </a:rPr>
              <a:t>Facebook URL</a:t>
            </a:r>
            <a:r>
              <a:rPr lang="en" sz="1200">
                <a:solidFill>
                  <a:srgbClr val="FFFFFF"/>
                </a:solidFill>
              </a:rPr>
              <a:t> - Inform them about your Facebook page URL.  While on the page, direct them to your “events section” and find the Instant Ninja Challenge event.  It will be on that page that they can view, share, and download video clips that you will post of their kid.</a:t>
            </a:r>
            <a:endParaRPr sz="1200">
              <a:solidFill>
                <a:srgbClr val="FFFFFF"/>
              </a:solidFill>
            </a:endParaRPr>
          </a:p>
          <a:p>
            <a:pPr indent="0" lvl="0" marL="914400" rtl="0" algn="l">
              <a:lnSpc>
                <a:spcPct val="115000"/>
              </a:lnSpc>
              <a:spcBef>
                <a:spcPts val="0"/>
              </a:spcBef>
              <a:spcAft>
                <a:spcPts val="0"/>
              </a:spcAft>
              <a:buSzPts val="3000"/>
              <a:buNone/>
            </a:pPr>
            <a:r>
              <a:rPr i="1" lang="en" sz="1200">
                <a:solidFill>
                  <a:srgbClr val="FEC44F"/>
                </a:solidFill>
              </a:rPr>
              <a:t>IMPORTANT!!!</a:t>
            </a:r>
            <a:r>
              <a:rPr i="1" lang="en" sz="1200">
                <a:solidFill>
                  <a:srgbClr val="FFFFFF"/>
                </a:solidFill>
              </a:rPr>
              <a:t> Your Instant Ninja Challenge event page will most likely be hidden from your events list view because it has already taken place on that day.  Inform them how to find your past events with the following instructions:  </a:t>
            </a:r>
            <a:r>
              <a:rPr lang="en" sz="1000" u="sng">
                <a:solidFill>
                  <a:srgbClr val="FEC44F"/>
                </a:solidFill>
                <a:hlinkClick r:id="rId4">
                  <a:extLst>
                    <a:ext uri="{A12FA001-AC4F-418D-AE19-62706E023703}">
                      <ahyp:hlinkClr val="tx"/>
                    </a:ext>
                  </a:extLst>
                </a:hlinkClick>
              </a:rPr>
              <a:t>HOW TO SEE PAST FACEBOOK EVENTS</a:t>
            </a:r>
            <a:endParaRPr sz="1000">
              <a:solidFill>
                <a:srgbClr val="FEC44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sp>
        <p:nvSpPr>
          <p:cNvPr id="125" name="Google Shape;125;p19"/>
          <p:cNvSpPr txBox="1"/>
          <p:nvPr>
            <p:ph idx="1" type="body"/>
          </p:nvPr>
        </p:nvSpPr>
        <p:spPr>
          <a:xfrm>
            <a:off x="1173900" y="1138200"/>
            <a:ext cx="6796200" cy="63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Certificate &amp; After Party Invitation (front/back)</a:t>
            </a:r>
            <a:endParaRPr sz="1200">
              <a:solidFill>
                <a:srgbClr val="FFFFFF"/>
              </a:solidFill>
            </a:endParaRPr>
          </a:p>
        </p:txBody>
      </p:sp>
      <p:pic>
        <p:nvPicPr>
          <p:cNvPr descr="instant-ninja-invite1-img.jpg" id="126" name="Google Shape;126;p19"/>
          <p:cNvPicPr preferRelativeResize="0"/>
          <p:nvPr/>
        </p:nvPicPr>
        <p:blipFill rotWithShape="1">
          <a:blip r:embed="rId4">
            <a:alphaModFix/>
          </a:blip>
          <a:srcRect b="0" l="0" r="0" t="0"/>
          <a:stretch/>
        </p:blipFill>
        <p:spPr>
          <a:xfrm>
            <a:off x="244287" y="1694225"/>
            <a:ext cx="4298539" cy="3058750"/>
          </a:xfrm>
          <a:prstGeom prst="rect">
            <a:avLst/>
          </a:prstGeom>
          <a:noFill/>
          <a:ln>
            <a:noFill/>
          </a:ln>
        </p:spPr>
      </p:pic>
      <p:pic>
        <p:nvPicPr>
          <p:cNvPr descr="instant-ninja-invite2-img.jpg" id="127" name="Google Shape;127;p19"/>
          <p:cNvPicPr preferRelativeResize="0"/>
          <p:nvPr/>
        </p:nvPicPr>
        <p:blipFill rotWithShape="1">
          <a:blip r:embed="rId5">
            <a:alphaModFix/>
          </a:blip>
          <a:srcRect b="0" l="0" r="0" t="0"/>
          <a:stretch/>
        </p:blipFill>
        <p:spPr>
          <a:xfrm>
            <a:off x="4601184" y="1694225"/>
            <a:ext cx="4298539" cy="3058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20"/>
          <p:cNvSpPr txBox="1"/>
          <p:nvPr>
            <p:ph idx="1" type="body"/>
          </p:nvPr>
        </p:nvSpPr>
        <p:spPr>
          <a:xfrm>
            <a:off x="1173900" y="1138200"/>
            <a:ext cx="6796200" cy="59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Create the Event “Instant Ninja Challenge” Page</a:t>
            </a:r>
            <a:endParaRPr sz="1200">
              <a:solidFill>
                <a:schemeClr val="dk1"/>
              </a:solidFill>
            </a:endParaRPr>
          </a:p>
          <a:p>
            <a:pPr indent="0" lvl="0" marL="0" rtl="0" algn="l">
              <a:lnSpc>
                <a:spcPct val="115000"/>
              </a:lnSpc>
              <a:spcBef>
                <a:spcPts val="0"/>
              </a:spcBef>
              <a:spcAft>
                <a:spcPts val="0"/>
              </a:spcAft>
              <a:buSzPts val="3000"/>
              <a:buNone/>
            </a:pPr>
            <a:r>
              <a:t/>
            </a:r>
            <a:endParaRPr sz="1200">
              <a:solidFill>
                <a:schemeClr val="dk1"/>
              </a:solidFill>
            </a:endParaRPr>
          </a:p>
        </p:txBody>
      </p:sp>
      <p:pic>
        <p:nvPicPr>
          <p:cNvPr id="133" name="Google Shape;133;p20" title="How to Create a Facebook Event Page">
            <a:hlinkClick r:id="rId4"/>
          </p:cNvPr>
          <p:cNvPicPr preferRelativeResize="0"/>
          <p:nvPr/>
        </p:nvPicPr>
        <p:blipFill rotWithShape="1">
          <a:blip r:embed="rId5">
            <a:alphaModFix/>
          </a:blip>
          <a:srcRect b="0" l="0" r="0" t="0"/>
          <a:stretch/>
        </p:blipFill>
        <p:spPr>
          <a:xfrm>
            <a:off x="2683675" y="2025250"/>
            <a:ext cx="3776650" cy="2832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1"/>
          <p:cNvSpPr txBox="1"/>
          <p:nvPr>
            <p:ph idx="1" type="body"/>
          </p:nvPr>
        </p:nvSpPr>
        <p:spPr>
          <a:xfrm>
            <a:off x="1173900" y="1138200"/>
            <a:ext cx="7312800" cy="76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Post Periodically Promoting Your Event</a:t>
            </a:r>
            <a:endParaRPr sz="1200">
              <a:solidFill>
                <a:schemeClr val="dk1"/>
              </a:solidFill>
            </a:endParaRPr>
          </a:p>
        </p:txBody>
      </p:sp>
      <p:pic>
        <p:nvPicPr>
          <p:cNvPr id="139" name="Google Shape;139;p21" title="Post the Timeline Ad">
            <a:hlinkClick r:id="rId4"/>
          </p:cNvPr>
          <p:cNvPicPr preferRelativeResize="0"/>
          <p:nvPr/>
        </p:nvPicPr>
        <p:blipFill rotWithShape="1">
          <a:blip r:embed="rId5">
            <a:alphaModFix/>
          </a:blip>
          <a:srcRect b="0" l="0" r="0" t="0"/>
          <a:stretch/>
        </p:blipFill>
        <p:spPr>
          <a:xfrm>
            <a:off x="2683700" y="2025300"/>
            <a:ext cx="3776600" cy="2832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2"/>
          <p:cNvSpPr txBox="1"/>
          <p:nvPr>
            <p:ph idx="1" type="body"/>
          </p:nvPr>
        </p:nvSpPr>
        <p:spPr>
          <a:xfrm>
            <a:off x="1173900" y="1138200"/>
            <a:ext cx="7312800" cy="65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Upload Video Clips To Your Facebook Event Page</a:t>
            </a:r>
            <a:endParaRPr sz="1200">
              <a:solidFill>
                <a:schemeClr val="dk1"/>
              </a:solidFill>
            </a:endParaRPr>
          </a:p>
          <a:p>
            <a:pPr indent="0" lvl="0" marL="0" rtl="0" algn="l">
              <a:lnSpc>
                <a:spcPct val="115000"/>
              </a:lnSpc>
              <a:spcBef>
                <a:spcPts val="0"/>
              </a:spcBef>
              <a:spcAft>
                <a:spcPts val="0"/>
              </a:spcAft>
              <a:buSzPts val="3000"/>
              <a:buNone/>
            </a:pPr>
            <a:r>
              <a:t/>
            </a:r>
            <a:endParaRPr sz="1200">
              <a:solidFill>
                <a:schemeClr val="dk1"/>
              </a:solidFill>
            </a:endParaRPr>
          </a:p>
        </p:txBody>
      </p:sp>
      <p:pic>
        <p:nvPicPr>
          <p:cNvPr id="145" name="Google Shape;145;p22" title="Upload a Video Clip">
            <a:hlinkClick r:id="rId4"/>
          </p:cNvPr>
          <p:cNvPicPr preferRelativeResize="0"/>
          <p:nvPr/>
        </p:nvPicPr>
        <p:blipFill rotWithShape="1">
          <a:blip r:embed="rId5">
            <a:alphaModFix/>
          </a:blip>
          <a:srcRect b="0" l="0" r="0" t="0"/>
          <a:stretch/>
        </p:blipFill>
        <p:spPr>
          <a:xfrm>
            <a:off x="2671000" y="2025300"/>
            <a:ext cx="3802000" cy="2851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23"/>
          <p:cNvSpPr txBox="1"/>
          <p:nvPr>
            <p:ph idx="1" type="body"/>
          </p:nvPr>
        </p:nvSpPr>
        <p:spPr>
          <a:xfrm>
            <a:off x="1173900" y="1138200"/>
            <a:ext cx="6796200" cy="32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lang="en" sz="2400">
                <a:solidFill>
                  <a:srgbClr val="FFFFFF"/>
                </a:solidFill>
              </a:rPr>
              <a:t>Create A Targeted Facebook Ad</a:t>
            </a:r>
            <a:endParaRPr sz="2400">
              <a:solidFill>
                <a:srgbClr val="FFFFFF"/>
              </a:solidFill>
            </a:endParaRPr>
          </a:p>
          <a:p>
            <a:pPr indent="0" lvl="0" marL="0" rtl="0" algn="l">
              <a:lnSpc>
                <a:spcPct val="115000"/>
              </a:lnSpc>
              <a:spcBef>
                <a:spcPts val="0"/>
              </a:spcBef>
              <a:spcAft>
                <a:spcPts val="0"/>
              </a:spcAft>
              <a:buSzPts val="3000"/>
              <a:buNone/>
            </a:pPr>
            <a:r>
              <a:rPr lang="en" sz="1200">
                <a:solidFill>
                  <a:srgbClr val="FFFFFF"/>
                </a:solidFill>
              </a:rPr>
              <a:t>Over a billion people use Facebook to connect.  Based on their location, age and more, Facebook can introduce you to the people who’ll love your business.  Most online advertising reaches only 38% of its intended audience.  Facebook’s average is 89%.</a:t>
            </a:r>
            <a:endParaRPr sz="1200">
              <a:solidFill>
                <a:srgbClr val="FFFFFF"/>
              </a:solidFill>
            </a:endParaRPr>
          </a:p>
          <a:p>
            <a:pPr indent="0" lvl="0" marL="0" rtl="0" algn="l">
              <a:lnSpc>
                <a:spcPct val="115000"/>
              </a:lnSpc>
              <a:spcBef>
                <a:spcPts val="0"/>
              </a:spcBef>
              <a:spcAft>
                <a:spcPts val="0"/>
              </a:spcAft>
              <a:buSzPts val="3000"/>
              <a:buNone/>
            </a:pPr>
            <a:r>
              <a:t/>
            </a:r>
            <a:endParaRPr sz="1200">
              <a:solidFill>
                <a:srgbClr val="FFFFFF"/>
              </a:solidFill>
            </a:endParaRPr>
          </a:p>
          <a:p>
            <a:pPr indent="0" lvl="0" marL="0" rtl="0" algn="l">
              <a:lnSpc>
                <a:spcPct val="115000"/>
              </a:lnSpc>
              <a:spcBef>
                <a:spcPts val="0"/>
              </a:spcBef>
              <a:spcAft>
                <a:spcPts val="0"/>
              </a:spcAft>
              <a:buSzPts val="3000"/>
              <a:buNone/>
            </a:pPr>
            <a:r>
              <a:t/>
            </a:r>
            <a:endParaRPr sz="1200">
              <a:solidFill>
                <a:srgbClr val="FFFFFF"/>
              </a:solidFill>
            </a:endParaRPr>
          </a:p>
          <a:p>
            <a:pPr indent="0" lvl="0" marL="0" rtl="0" algn="ctr">
              <a:lnSpc>
                <a:spcPct val="115000"/>
              </a:lnSpc>
              <a:spcBef>
                <a:spcPts val="0"/>
              </a:spcBef>
              <a:spcAft>
                <a:spcPts val="0"/>
              </a:spcAft>
              <a:buSzPts val="3000"/>
              <a:buNone/>
            </a:pPr>
            <a:r>
              <a:rPr lang="en" sz="1000" u="sng">
                <a:solidFill>
                  <a:srgbClr val="FEC44F"/>
                </a:solidFill>
                <a:hlinkClick r:id="rId4">
                  <a:extLst>
                    <a:ext uri="{A12FA001-AC4F-418D-AE19-62706E023703}">
                      <ahyp:hlinkClr val="tx"/>
                    </a:ext>
                  </a:extLst>
                </a:hlinkClick>
              </a:rPr>
              <a:t>LEARN HOW</a:t>
            </a:r>
            <a:endParaRPr sz="1000">
              <a:solidFill>
                <a:srgbClr val="FEC44F"/>
              </a:solidFill>
            </a:endParaRPr>
          </a:p>
          <a:p>
            <a:pPr indent="0" lvl="0" marL="0" rtl="0" algn="ctr">
              <a:lnSpc>
                <a:spcPct val="115000"/>
              </a:lnSpc>
              <a:spcBef>
                <a:spcPts val="0"/>
              </a:spcBef>
              <a:spcAft>
                <a:spcPts val="0"/>
              </a:spcAft>
              <a:buSzPts val="3000"/>
              <a:buNone/>
            </a:pPr>
            <a:r>
              <a:t/>
            </a:r>
            <a:endParaRPr sz="1000">
              <a:solidFill>
                <a:srgbClr val="FEC44F"/>
              </a:solidFill>
            </a:endParaRPr>
          </a:p>
          <a:p>
            <a:pPr indent="0" lvl="0" marL="0" rtl="0" algn="ctr">
              <a:lnSpc>
                <a:spcPct val="115000"/>
              </a:lnSpc>
              <a:spcBef>
                <a:spcPts val="0"/>
              </a:spcBef>
              <a:spcAft>
                <a:spcPts val="0"/>
              </a:spcAft>
              <a:buSzPts val="3000"/>
              <a:buNone/>
            </a:pPr>
            <a:r>
              <a:t/>
            </a:r>
            <a:endParaRPr sz="1000">
              <a:solidFill>
                <a:srgbClr val="FEC44F"/>
              </a:solidFill>
            </a:endParaRPr>
          </a:p>
          <a:p>
            <a:pPr indent="0" lvl="0" marL="0" rtl="0" algn="l">
              <a:lnSpc>
                <a:spcPct val="115000"/>
              </a:lnSpc>
              <a:spcBef>
                <a:spcPts val="0"/>
              </a:spcBef>
              <a:spcAft>
                <a:spcPts val="0"/>
              </a:spcAft>
              <a:buSzPts val="3000"/>
              <a:buNone/>
            </a:pPr>
            <a:r>
              <a:t/>
            </a:r>
            <a:endParaRPr sz="1000">
              <a:solidFill>
                <a:srgbClr val="FEC44F"/>
              </a:solidFill>
            </a:endParaRPr>
          </a:p>
          <a:p>
            <a:pPr indent="0" lvl="0" marL="0" rtl="0" algn="ctr">
              <a:lnSpc>
                <a:spcPct val="115000"/>
              </a:lnSpc>
              <a:spcBef>
                <a:spcPts val="0"/>
              </a:spcBef>
              <a:spcAft>
                <a:spcPts val="0"/>
              </a:spcAft>
              <a:buSzPts val="3000"/>
              <a:buNone/>
            </a:pPr>
            <a:r>
              <a:t/>
            </a:r>
            <a:endParaRPr sz="1000">
              <a:solidFill>
                <a:srgbClr val="FEC44F"/>
              </a:solidFill>
            </a:endParaRPr>
          </a:p>
          <a:p>
            <a:pPr indent="0" lvl="0" marL="0" rtl="0" algn="ctr">
              <a:lnSpc>
                <a:spcPct val="100000"/>
              </a:lnSpc>
              <a:spcBef>
                <a:spcPts val="0"/>
              </a:spcBef>
              <a:spcAft>
                <a:spcPts val="0"/>
              </a:spcAft>
              <a:buClr>
                <a:schemeClr val="dk1"/>
              </a:buClr>
              <a:buSzPts val="1100"/>
              <a:buFont typeface="Arial"/>
              <a:buNone/>
            </a:pPr>
            <a:r>
              <a:rPr lang="en" sz="900" u="sng">
                <a:solidFill>
                  <a:srgbClr val="FEC44F"/>
                </a:solidFill>
                <a:hlinkClick r:id="rId5">
                  <a:extLst>
                    <a:ext uri="{A12FA001-AC4F-418D-AE19-62706E023703}">
                      <ahyp:hlinkClr val="tx"/>
                    </a:ext>
                  </a:extLst>
                </a:hlinkClick>
              </a:rPr>
              <a:t>DOWNLOAD THIS YEAR’S SUMMIT KEYNOTE PRESENTATION ON SOCIAL MEDIA</a:t>
            </a:r>
            <a:endParaRPr sz="900">
              <a:solidFill>
                <a:srgbClr val="FEC44F"/>
              </a:solidFill>
            </a:endParaRPr>
          </a:p>
          <a:p>
            <a:pPr indent="0" lvl="0" marL="0" rtl="0" algn="ctr">
              <a:lnSpc>
                <a:spcPct val="115000"/>
              </a:lnSpc>
              <a:spcBef>
                <a:spcPts val="0"/>
              </a:spcBef>
              <a:spcAft>
                <a:spcPts val="0"/>
              </a:spcAft>
              <a:buSzPts val="3000"/>
              <a:buNone/>
            </a:pPr>
            <a:r>
              <a:t/>
            </a:r>
            <a:endParaRPr sz="1000">
              <a:solidFill>
                <a:srgbClr val="FEC44F"/>
              </a:solidFill>
            </a:endParaRPr>
          </a:p>
          <a:p>
            <a:pPr indent="0" lvl="0" marL="0" rtl="0" algn="ctr">
              <a:lnSpc>
                <a:spcPct val="115000"/>
              </a:lnSpc>
              <a:spcBef>
                <a:spcPts val="0"/>
              </a:spcBef>
              <a:spcAft>
                <a:spcPts val="0"/>
              </a:spcAft>
              <a:buSzPts val="3000"/>
              <a:buNone/>
            </a:pPr>
            <a:r>
              <a:t/>
            </a:r>
            <a:endParaRPr sz="1000">
              <a:solidFill>
                <a:srgbClr val="FEC44F"/>
              </a:solidFill>
            </a:endParaRPr>
          </a:p>
          <a:p>
            <a:pPr indent="0" lvl="0" marL="0" rtl="0" algn="ctr">
              <a:lnSpc>
                <a:spcPct val="115000"/>
              </a:lnSpc>
              <a:spcBef>
                <a:spcPts val="0"/>
              </a:spcBef>
              <a:spcAft>
                <a:spcPts val="0"/>
              </a:spcAft>
              <a:buSzPts val="3000"/>
              <a:buNone/>
            </a:pPr>
            <a:r>
              <a:t/>
            </a:r>
            <a:endParaRPr sz="1000">
              <a:solidFill>
                <a:srgbClr val="FEC44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4"/>
          <p:cNvSpPr txBox="1"/>
          <p:nvPr>
            <p:ph idx="1" type="body"/>
          </p:nvPr>
        </p:nvSpPr>
        <p:spPr>
          <a:xfrm>
            <a:off x="1333500" y="1381200"/>
            <a:ext cx="6477000" cy="295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FFFFFF"/>
                </a:solidFill>
              </a:rPr>
              <a:t>We all wish that the closing rate on these types of events could be 100%, but inevitably some prospects will walk away without making any type of commitment.  Be ready to prepare an action plan with your staff about how these new leads will be managed and expectation about how to interest them in continuing a relationship.  Typically you will have no more than 10 business day to convert an event participant into a newly enrolled student.</a:t>
            </a:r>
            <a:endParaRPr sz="1200">
              <a:solidFill>
                <a:srgbClr val="FFFFFF"/>
              </a:solidFill>
            </a:endParaRPr>
          </a:p>
          <a:p>
            <a:pPr indent="0" lvl="0" marL="0" rtl="0" algn="l">
              <a:lnSpc>
                <a:spcPct val="115000"/>
              </a:lnSpc>
              <a:spcBef>
                <a:spcPts val="0"/>
              </a:spcBef>
              <a:spcAft>
                <a:spcPts val="0"/>
              </a:spcAft>
              <a:buClr>
                <a:schemeClr val="dk1"/>
              </a:buClr>
              <a:buSzPts val="1100"/>
              <a:buFont typeface="Arial"/>
              <a:buNone/>
            </a:pPr>
            <a:r>
              <a:rPr lang="en" sz="1200">
                <a:solidFill>
                  <a:srgbClr val="FFFFFF"/>
                </a:solidFill>
              </a:rPr>
              <a:t>					</a:t>
            </a:r>
            <a:endParaRPr sz="1200">
              <a:solidFill>
                <a:srgbClr val="FFFFFF"/>
              </a:solidFill>
            </a:endParaRPr>
          </a:p>
          <a:p>
            <a:pPr indent="0" lvl="0" marL="0" rtl="0" algn="l">
              <a:lnSpc>
                <a:spcPct val="115000"/>
              </a:lnSpc>
              <a:spcBef>
                <a:spcPts val="0"/>
              </a:spcBef>
              <a:spcAft>
                <a:spcPts val="0"/>
              </a:spcAft>
              <a:buSzPts val="3000"/>
              <a:buNone/>
            </a:pPr>
            <a:r>
              <a:rPr lang="en" sz="1200">
                <a:solidFill>
                  <a:srgbClr val="FFFFFF"/>
                </a:solidFill>
              </a:rPr>
              <a:t>Don’t forget the most important key to this campaign - to be social and to share it with others. These events provide the opportune time to demonstrate the fun, excitement, and socialization that is part of a martial arts experience.  Be sure to write an article, take pictures, </a:t>
            </a:r>
            <a:r>
              <a:rPr lang="en" sz="1200">
                <a:solidFill>
                  <a:srgbClr val="FEC44F"/>
                </a:solidFill>
              </a:rPr>
              <a:t>and most importantly film some video</a:t>
            </a:r>
            <a:r>
              <a:rPr lang="en" sz="1200">
                <a:solidFill>
                  <a:srgbClr val="FFFFFF"/>
                </a:solidFill>
              </a:rPr>
              <a:t>. Make posts to your blog, social media account, and newsletters. Follow up with your event postings and comments.  Finally, share your success stories with Tiger-Rock headquarters and any insights you might have had during the implementation of this event.</a:t>
            </a:r>
            <a:endParaRPr sz="1200">
              <a:solidFill>
                <a:srgbClr val="FFFFFF"/>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25"/>
          <p:cNvSpPr txBox="1"/>
          <p:nvPr>
            <p:ph idx="1" type="body"/>
          </p:nvPr>
        </p:nvSpPr>
        <p:spPr>
          <a:xfrm>
            <a:off x="1173900" y="2089500"/>
            <a:ext cx="6796200" cy="964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3000"/>
              <a:buNone/>
            </a:pPr>
            <a:r>
              <a:rPr lang="en" sz="1400" u="sng">
                <a:solidFill>
                  <a:srgbClr val="FFFFFF"/>
                </a:solidFill>
                <a:hlinkClick r:id="rId4">
                  <a:extLst>
                    <a:ext uri="{A12FA001-AC4F-418D-AE19-62706E023703}">
                      <ahyp:hlinkClr val="tx"/>
                    </a:ext>
                  </a:extLst>
                </a:hlinkClick>
              </a:rPr>
              <a:t>customerservice@tigerrockmartialarts.com</a:t>
            </a:r>
            <a:endParaRPr sz="14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Light 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